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tags/tag5.xml" ContentType="application/vnd.openxmlformats-officedocument.presentationml.tags+xml"/>
  <Override PartName="/ppt/notesSlides/notesSlide8.xml" ContentType="application/vnd.openxmlformats-officedocument.presentationml.notesSlide+xml"/>
  <Override PartName="/ppt/tags/tag6.xml" ContentType="application/vnd.openxmlformats-officedocument.presentationml.tags+xml"/>
  <Override PartName="/ppt/notesSlides/notesSlide9.xml" ContentType="application/vnd.openxmlformats-officedocument.presentationml.notesSlide+xml"/>
  <Override PartName="/ppt/tags/tag7.xml" ContentType="application/vnd.openxmlformats-officedocument.presentationml.tags+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tags/tag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98" r:id="rId2"/>
    <p:sldId id="289" r:id="rId3"/>
    <p:sldId id="259" r:id="rId4"/>
    <p:sldId id="270" r:id="rId5"/>
    <p:sldId id="271" r:id="rId6"/>
    <p:sldId id="272" r:id="rId7"/>
    <p:sldId id="261" r:id="rId8"/>
    <p:sldId id="257" r:id="rId9"/>
    <p:sldId id="292" r:id="rId10"/>
    <p:sldId id="294" r:id="rId11"/>
    <p:sldId id="296" r:id="rId12"/>
    <p:sldId id="303" r:id="rId13"/>
    <p:sldId id="273" r:id="rId14"/>
    <p:sldId id="295" r:id="rId15"/>
    <p:sldId id="30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C7E7"/>
    <a:srgbClr val="FFFFFF"/>
    <a:srgbClr val="CF8C11"/>
    <a:srgbClr val="DA483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4843"/>
    <p:restoredTop sz="79973"/>
  </p:normalViewPr>
  <p:slideViewPr>
    <p:cSldViewPr snapToGrid="0">
      <p:cViewPr varScale="1">
        <p:scale>
          <a:sx n="93" d="100"/>
          <a:sy n="93" d="100"/>
        </p:scale>
        <p:origin x="216" y="55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jpe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jpeg>
</file>

<file path=ppt/media/image28.png>
</file>

<file path=ppt/media/image29.jpeg>
</file>

<file path=ppt/media/image3.svg>
</file>

<file path=ppt/media/image30.jpeg>
</file>

<file path=ppt/media/image31.jpeg>
</file>

<file path=ppt/media/image32.png>
</file>

<file path=ppt/media/image33.png>
</file>

<file path=ppt/media/image34.jpg>
</file>

<file path=ppt/media/image35.png>
</file>

<file path=ppt/media/image4.png>
</file>

<file path=ppt/media/image5.svg>
</file>

<file path=ppt/media/image6.png>
</file>

<file path=ppt/media/image7.svg>
</file>

<file path=ppt/media/image8.png>
</file>

<file path=ppt/media/image9.svg>
</file>

<file path=ppt/media/media1.m4a>
</file>

<file path=ppt/media/media10.m4a>
</file>

<file path=ppt/media/media11.m4a>
</file>

<file path=ppt/media/media12.m4a>
</file>

<file path=ppt/media/media13.m4a>
</file>

<file path=ppt/media/media14.m4a>
</file>

<file path=ppt/media/media15.mp4>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54A901-41F7-438C-A9FB-AD223831BC31}" type="datetimeFigureOut">
              <a:rPr lang="en-US" altLang="zh-CN"/>
              <a:t>12/9/21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219164-C57C-44FC-91A2-927387872D7C}" type="slidenum">
              <a:rPr lang="en-US" altLang="zh-CN"/>
              <a:t>‹#›</a:t>
            </a:fld>
            <a:endParaRPr lang="zh-CN" altLang="en-US"/>
          </a:p>
        </p:txBody>
      </p:sp>
    </p:spTree>
    <p:extLst>
      <p:ext uri="{BB962C8B-B14F-4D97-AF65-F5344CB8AC3E}">
        <p14:creationId xmlns:p14="http://schemas.microsoft.com/office/powerpoint/2010/main" val="7734194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1</a:t>
            </a:fld>
            <a:endParaRPr lang="zh-CN" altLang="en-US"/>
          </a:p>
        </p:txBody>
      </p:sp>
    </p:spTree>
    <p:extLst>
      <p:ext uri="{BB962C8B-B14F-4D97-AF65-F5344CB8AC3E}">
        <p14:creationId xmlns:p14="http://schemas.microsoft.com/office/powerpoint/2010/main" val="10938557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https://medium.com/@jahnavimandadapu/the-dream-that-revealed-the-structure-of-benzene-3c7e270c90c</a:t>
            </a:r>
          </a:p>
        </p:txBody>
      </p:sp>
      <p:sp>
        <p:nvSpPr>
          <p:cNvPr id="4" name="Slide Number Placeholder 3"/>
          <p:cNvSpPr>
            <a:spLocks noGrp="1"/>
          </p:cNvSpPr>
          <p:nvPr>
            <p:ph type="sldNum" sz="quarter" idx="5"/>
          </p:nvPr>
        </p:nvSpPr>
        <p:spPr/>
        <p:txBody>
          <a:bodyPr/>
          <a:lstStyle/>
          <a:p>
            <a:fld id="{7A77500E-5E03-410D-BEF5-64DC5FE91378}" type="slidenum">
              <a:rPr lang="en-US" smtClean="0"/>
              <a:t>10</a:t>
            </a:fld>
            <a:endParaRPr lang="en-US"/>
          </a:p>
        </p:txBody>
      </p:sp>
    </p:spTree>
    <p:extLst>
      <p:ext uri="{BB962C8B-B14F-4D97-AF65-F5344CB8AC3E}">
        <p14:creationId xmlns:p14="http://schemas.microsoft.com/office/powerpoint/2010/main" val="2073848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C5099C-30E0-40EF-AC01-A5AA228889DD}" type="slidenum">
              <a:rPr lang="zh-CN" altLang="en-US" smtClean="0"/>
              <a:t>11</a:t>
            </a:fld>
            <a:endParaRPr lang="zh-CN" altLang="en-US"/>
          </a:p>
        </p:txBody>
      </p:sp>
    </p:spTree>
    <p:extLst>
      <p:ext uri="{BB962C8B-B14F-4D97-AF65-F5344CB8AC3E}">
        <p14:creationId xmlns:p14="http://schemas.microsoft.com/office/powerpoint/2010/main" val="756412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Since sleep is complex, scientists have classified sleep into two states, NREM and REM. These two states are further divided into 4 stages according to different patterns of brain waves. The first stage is a transition between wakefulness and sleeping. The second stage is crucial for our learning. The third stage is responsible for our recovery from wakefulness and thermoregulation. These three stages are classified as Non-rapid eye movement state of sleep. While the rem state of sleep refers to the fourth stage, which is in charge of development and preparation for wakefulness.</a:t>
            </a:r>
            <a:endParaRPr lang="en-US" dirty="0"/>
          </a:p>
        </p:txBody>
      </p:sp>
      <p:sp>
        <p:nvSpPr>
          <p:cNvPr id="4" name="Slide Number Placeholder 3"/>
          <p:cNvSpPr>
            <a:spLocks noGrp="1"/>
          </p:cNvSpPr>
          <p:nvPr>
            <p:ph type="sldNum" sz="quarter" idx="5"/>
          </p:nvPr>
        </p:nvSpPr>
        <p:spPr/>
        <p:txBody>
          <a:bodyPr/>
          <a:lstStyle/>
          <a:p>
            <a:fld id="{B2219164-C57C-44FC-91A2-927387872D7C}" type="slidenum">
              <a:rPr lang="en-US" altLang="zh-CN" smtClean="0"/>
              <a:t>2</a:t>
            </a:fld>
            <a:endParaRPr lang="zh-CN" altLang="en-US"/>
          </a:p>
        </p:txBody>
      </p:sp>
    </p:spTree>
    <p:extLst>
      <p:ext uri="{BB962C8B-B14F-4D97-AF65-F5344CB8AC3E}">
        <p14:creationId xmlns:p14="http://schemas.microsoft.com/office/powerpoint/2010/main" val="30459405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3</a:t>
            </a:fld>
            <a:endParaRPr lang="zh-CN" altLang="en-US"/>
          </a:p>
        </p:txBody>
      </p:sp>
    </p:spTree>
    <p:extLst>
      <p:ext uri="{BB962C8B-B14F-4D97-AF65-F5344CB8AC3E}">
        <p14:creationId xmlns:p14="http://schemas.microsoft.com/office/powerpoint/2010/main" val="18578585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4</a:t>
            </a:fld>
            <a:endParaRPr lang="zh-CN" altLang="en-US"/>
          </a:p>
        </p:txBody>
      </p:sp>
    </p:spTree>
    <p:extLst>
      <p:ext uri="{BB962C8B-B14F-4D97-AF65-F5344CB8AC3E}">
        <p14:creationId xmlns:p14="http://schemas.microsoft.com/office/powerpoint/2010/main" val="334595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5</a:t>
            </a:fld>
            <a:endParaRPr lang="zh-CN" altLang="en-US"/>
          </a:p>
        </p:txBody>
      </p:sp>
    </p:spTree>
    <p:extLst>
      <p:ext uri="{BB962C8B-B14F-4D97-AF65-F5344CB8AC3E}">
        <p14:creationId xmlns:p14="http://schemas.microsoft.com/office/powerpoint/2010/main" val="947310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6</a:t>
            </a:fld>
            <a:endParaRPr lang="zh-CN" altLang="en-US"/>
          </a:p>
        </p:txBody>
      </p:sp>
    </p:spTree>
    <p:extLst>
      <p:ext uri="{BB962C8B-B14F-4D97-AF65-F5344CB8AC3E}">
        <p14:creationId xmlns:p14="http://schemas.microsoft.com/office/powerpoint/2010/main" val="10574645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A263EFE-FFFD-4391-9BCC-0ACFEF8CE174}" type="slidenum">
              <a:rPr lang="zh-CN" altLang="en-US" smtClean="0"/>
              <a:t>7</a:t>
            </a:fld>
            <a:endParaRPr lang="zh-CN" altLang="en-US"/>
          </a:p>
        </p:txBody>
      </p:sp>
    </p:spTree>
    <p:extLst>
      <p:ext uri="{BB962C8B-B14F-4D97-AF65-F5344CB8AC3E}">
        <p14:creationId xmlns:p14="http://schemas.microsoft.com/office/powerpoint/2010/main" val="6387229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https://www.sleepresolutions.com/blog/rem-sleep-what-it-is-why-we-need-it</a:t>
            </a:r>
          </a:p>
          <a:p>
            <a:r>
              <a:rPr lang="en-US" dirty="0"/>
              <a:t>https://www.awesomeinventions.com/wp-content/uploads/2016/03/rem-paralysis.jpg</a:t>
            </a:r>
          </a:p>
          <a:p>
            <a:r>
              <a:rPr lang="en-US" dirty="0"/>
              <a:t>https://www.wise-geek.com/what-is-rem-behavior-disorder.htm</a:t>
            </a:r>
          </a:p>
        </p:txBody>
      </p:sp>
      <p:sp>
        <p:nvSpPr>
          <p:cNvPr id="4" name="Slide Number Placeholder 3"/>
          <p:cNvSpPr>
            <a:spLocks noGrp="1"/>
          </p:cNvSpPr>
          <p:nvPr>
            <p:ph type="sldNum" sz="quarter" idx="5"/>
          </p:nvPr>
        </p:nvSpPr>
        <p:spPr/>
        <p:txBody>
          <a:bodyPr/>
          <a:lstStyle/>
          <a:p>
            <a:fld id="{7A77500E-5E03-410D-BEF5-64DC5FE91378}" type="slidenum">
              <a:rPr lang="en-US" smtClean="0"/>
              <a:t>8</a:t>
            </a:fld>
            <a:endParaRPr lang="en-US"/>
          </a:p>
        </p:txBody>
      </p:sp>
    </p:spTree>
    <p:extLst>
      <p:ext uri="{BB962C8B-B14F-4D97-AF65-F5344CB8AC3E}">
        <p14:creationId xmlns:p14="http://schemas.microsoft.com/office/powerpoint/2010/main" val="27573454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https://medium.com/@jahnavimandadapu/the-dream-that-revealed-the-structure-of-benzene-3c7e270c90c</a:t>
            </a:r>
          </a:p>
        </p:txBody>
      </p:sp>
      <p:sp>
        <p:nvSpPr>
          <p:cNvPr id="4" name="Slide Number Placeholder 3"/>
          <p:cNvSpPr>
            <a:spLocks noGrp="1"/>
          </p:cNvSpPr>
          <p:nvPr>
            <p:ph type="sldNum" sz="quarter" idx="5"/>
          </p:nvPr>
        </p:nvSpPr>
        <p:spPr/>
        <p:txBody>
          <a:bodyPr/>
          <a:lstStyle/>
          <a:p>
            <a:fld id="{7A77500E-5E03-410D-BEF5-64DC5FE91378}" type="slidenum">
              <a:rPr lang="en-US" smtClean="0"/>
              <a:t>9</a:t>
            </a:fld>
            <a:endParaRPr lang="en-US"/>
          </a:p>
        </p:txBody>
      </p:sp>
    </p:spTree>
    <p:extLst>
      <p:ext uri="{BB962C8B-B14F-4D97-AF65-F5344CB8AC3E}">
        <p14:creationId xmlns:p14="http://schemas.microsoft.com/office/powerpoint/2010/main" val="3952134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15A00-B4AD-8C40-896F-CCCA9ADA8D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FB0EC50-65A1-9D4D-9A61-8307D010A4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3459159-1DB1-CC4F-85E3-84A407729126}"/>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92740951-D2DD-B74F-A0B2-F06FDC4E53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5CECAD-EB56-2C43-9F1D-FDA3322BDF78}"/>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1627129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4ED93-B41A-114D-BFCE-87080CF2E7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5CD0F5-EC0E-A746-BC85-3268D1730F2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7FEFC6-0006-1B47-9C32-FB07101E3127}"/>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0CE88325-45EE-274A-B5FD-90BF129408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7859EE-21DA-9349-BE9B-C69E81E44C4A}"/>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22707126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19AEFF-8B05-FD4D-8DCF-F8C7916DC5D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00BB65-45CE-8B40-A8D2-B7CF6254029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0B63ED-A564-354E-B0E6-9E0C68C553F9}"/>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3465207A-582E-A641-B3BF-0C3058F52D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04154E-4DFE-F245-AF4A-A2175CE424F1}"/>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3158579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46827-B427-7849-9493-F6F8F71D8D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DA80C4-7ADF-454C-B4BF-BB718AB0C7D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31EBA-32D9-7D47-A99C-87345C6F6942}"/>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9656C562-3467-F34C-B94B-3ADCAFAA9F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14C7DF-B721-2342-8C62-E8D1DBF20210}"/>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1790786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DCC32-BFDC-A54D-8BD0-F9CE7472EB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49EA4A1-E1C9-3647-ADC0-7C562ADE43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03F7FA9-C5FE-A64D-A7A8-32045A47047D}"/>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597AB6DC-CE07-BE43-9612-649B2EE9FB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936655-07F5-F84B-82D1-01BAB5E8C593}"/>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4246653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B840D-5C15-0647-8797-9B84459001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D7732D-67BF-094A-BDE3-58A9D985687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580D5A-017D-7144-8911-F15A2ABEFA9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D0150E-397A-B14F-B9E6-3F5E2BED4938}"/>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6" name="Footer Placeholder 5">
            <a:extLst>
              <a:ext uri="{FF2B5EF4-FFF2-40B4-BE49-F238E27FC236}">
                <a16:creationId xmlns:a16="http://schemas.microsoft.com/office/drawing/2014/main" id="{D73D50A9-E58A-9540-86F7-E9B140B759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94E4C9-F458-F64D-B601-54D84F86323A}"/>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2805456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6A5FF-89E1-4344-AC2A-8826B71D581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E2C0EB8-33D0-9F4C-A75D-AB8141F890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F44778B-12CA-3D41-897C-4AB994FD3C8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F1CED90-1D47-A94C-93A5-10432D9135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6ED53C1-3EE5-114B-8A53-FFD03D1C0DA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0B1DC8E-4227-3E40-9A2D-55A1B2DC7D76}"/>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8" name="Footer Placeholder 7">
            <a:extLst>
              <a:ext uri="{FF2B5EF4-FFF2-40B4-BE49-F238E27FC236}">
                <a16:creationId xmlns:a16="http://schemas.microsoft.com/office/drawing/2014/main" id="{A160251F-74E0-4042-9C71-9CB2EA5946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806E84D-A33C-CF45-81AF-DF4CB990365B}"/>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20010166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6EA73-CB57-2D48-AB8F-9EEAB01E27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7636FE6-B2B9-FB41-9D44-2D6EA5AA6D1F}"/>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4" name="Footer Placeholder 3">
            <a:extLst>
              <a:ext uri="{FF2B5EF4-FFF2-40B4-BE49-F238E27FC236}">
                <a16:creationId xmlns:a16="http://schemas.microsoft.com/office/drawing/2014/main" id="{3AA393B9-33E8-B94F-95AD-EFF88BE34F8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945D35-9C1F-1D4F-A348-103F8BB39624}"/>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178013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843BCB-7DE1-3844-887B-6F9CDBC7CB82}"/>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3" name="Footer Placeholder 2">
            <a:extLst>
              <a:ext uri="{FF2B5EF4-FFF2-40B4-BE49-F238E27FC236}">
                <a16:creationId xmlns:a16="http://schemas.microsoft.com/office/drawing/2014/main" id="{B87DCA70-4A69-5646-BAB4-0C0821F8019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AAAF1A9-2CA7-D44D-BB72-21B2F98FCE7E}"/>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254879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63589-5B8F-5E45-B08E-FC9689E4D3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1ECA45F-81E2-EF4B-ADA6-3CD96CE3F8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4C9B47-8BE8-F84D-9695-42F2623BE6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C7A1523-1E71-CA4F-BFE0-23990A8205E9}"/>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6" name="Footer Placeholder 5">
            <a:extLst>
              <a:ext uri="{FF2B5EF4-FFF2-40B4-BE49-F238E27FC236}">
                <a16:creationId xmlns:a16="http://schemas.microsoft.com/office/drawing/2014/main" id="{974045F3-6A5E-DE4F-90B2-F695B7AC5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F719E0-8458-744F-98E5-05DF2A7B3A18}"/>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327693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339B7-B57E-5A44-812E-4033E4ABA8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0D896B-237C-C74C-AE47-34FB18AEDC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DD675C-C9FD-5D40-928E-01648F59E0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864CD2D-AC63-F546-8D12-B21A98FD111F}"/>
              </a:ext>
            </a:extLst>
          </p:cNvPr>
          <p:cNvSpPr>
            <a:spLocks noGrp="1"/>
          </p:cNvSpPr>
          <p:nvPr>
            <p:ph type="dt" sz="half" idx="10"/>
          </p:nvPr>
        </p:nvSpPr>
        <p:spPr/>
        <p:txBody>
          <a:bodyPr/>
          <a:lstStyle/>
          <a:p>
            <a:fld id="{123083F3-FFAB-8A4F-B449-256C5FC8CC42}" type="datetimeFigureOut">
              <a:rPr lang="en-US" smtClean="0"/>
              <a:t>12/9/21</a:t>
            </a:fld>
            <a:endParaRPr lang="en-US"/>
          </a:p>
        </p:txBody>
      </p:sp>
      <p:sp>
        <p:nvSpPr>
          <p:cNvPr id="6" name="Footer Placeholder 5">
            <a:extLst>
              <a:ext uri="{FF2B5EF4-FFF2-40B4-BE49-F238E27FC236}">
                <a16:creationId xmlns:a16="http://schemas.microsoft.com/office/drawing/2014/main" id="{F56411B6-A3CE-7D47-917B-7EAD7EC20C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74E229-2E82-B347-914E-E630F39C3DFD}"/>
              </a:ext>
            </a:extLst>
          </p:cNvPr>
          <p:cNvSpPr>
            <a:spLocks noGrp="1"/>
          </p:cNvSpPr>
          <p:nvPr>
            <p:ph type="sldNum" sz="quarter" idx="12"/>
          </p:nvPr>
        </p:nvSpPr>
        <p:spPr/>
        <p:txBody>
          <a:bodyPr/>
          <a:lstStyle/>
          <a:p>
            <a:fld id="{C4113344-0E37-0349-811D-2B4DB7CE3896}" type="slidenum">
              <a:rPr lang="en-US" smtClean="0"/>
              <a:t>‹#›</a:t>
            </a:fld>
            <a:endParaRPr lang="en-US"/>
          </a:p>
        </p:txBody>
      </p:sp>
    </p:spTree>
    <p:extLst>
      <p:ext uri="{BB962C8B-B14F-4D97-AF65-F5344CB8AC3E}">
        <p14:creationId xmlns:p14="http://schemas.microsoft.com/office/powerpoint/2010/main" val="30369245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BAD25D-F178-FC42-B2DB-65EBE27C43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14DB11B-2FCD-A042-ACFB-EE5705B100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19F3BE-0D98-9147-889E-76622DC2D0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3083F3-FFAB-8A4F-B449-256C5FC8CC42}" type="datetimeFigureOut">
              <a:rPr lang="en-US" smtClean="0"/>
              <a:t>12/9/21</a:t>
            </a:fld>
            <a:endParaRPr lang="en-US"/>
          </a:p>
        </p:txBody>
      </p:sp>
      <p:sp>
        <p:nvSpPr>
          <p:cNvPr id="5" name="Footer Placeholder 4">
            <a:extLst>
              <a:ext uri="{FF2B5EF4-FFF2-40B4-BE49-F238E27FC236}">
                <a16:creationId xmlns:a16="http://schemas.microsoft.com/office/drawing/2014/main" id="{5E067B35-6C8C-7D41-999E-FCC1A6AF03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1A0ED8F-69C2-B54D-A6F5-CE0DB65DDB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113344-0E37-0349-811D-2B4DB7CE3896}" type="slidenum">
              <a:rPr lang="en-US" smtClean="0"/>
              <a:t>‹#›</a:t>
            </a:fld>
            <a:endParaRPr lang="en-US"/>
          </a:p>
        </p:txBody>
      </p:sp>
    </p:spTree>
    <p:extLst>
      <p:ext uri="{BB962C8B-B14F-4D97-AF65-F5344CB8AC3E}">
        <p14:creationId xmlns:p14="http://schemas.microsoft.com/office/powerpoint/2010/main" val="6019972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svg"/><Relationship Id="rId3" Type="http://schemas.openxmlformats.org/officeDocument/2006/relationships/slideLayout" Target="../slideLayouts/slideLayout2.xml"/><Relationship Id="rId7" Type="http://schemas.openxmlformats.org/officeDocument/2006/relationships/image" Target="../media/image3.svg"/><Relationship Id="rId12" Type="http://schemas.openxmlformats.org/officeDocument/2006/relationships/image" Target="../media/image8.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11" Type="http://schemas.openxmlformats.org/officeDocument/2006/relationships/image" Target="../media/image7.sv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1.xml"/><Relationship Id="rId9" Type="http://schemas.openxmlformats.org/officeDocument/2006/relationships/image" Target="../media/image5.svg"/><Relationship Id="rId14" Type="http://schemas.openxmlformats.org/officeDocument/2006/relationships/image" Target="../media/image10.png"/></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audio" Target="../media/media10.m4a"/><Relationship Id="rId7" Type="http://schemas.openxmlformats.org/officeDocument/2006/relationships/image" Target="../media/image1.png"/><Relationship Id="rId2" Type="http://schemas.microsoft.com/office/2007/relationships/media" Target="../media/media10.m4a"/><Relationship Id="rId1" Type="http://schemas.openxmlformats.org/officeDocument/2006/relationships/tags" Target="../tags/tag7.xml"/><Relationship Id="rId6" Type="http://schemas.openxmlformats.org/officeDocument/2006/relationships/image" Target="../media/image31.jpe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11.m4a"/><Relationship Id="rId7" Type="http://schemas.openxmlformats.org/officeDocument/2006/relationships/image" Target="../media/image33.png"/><Relationship Id="rId2" Type="http://schemas.microsoft.com/office/2007/relationships/media" Target="../media/media11.m4a"/><Relationship Id="rId1" Type="http://schemas.openxmlformats.org/officeDocument/2006/relationships/tags" Target="../tags/tag8.xml"/><Relationship Id="rId6" Type="http://schemas.openxmlformats.org/officeDocument/2006/relationships/image" Target="../media/image32.png"/><Relationship Id="rId5" Type="http://schemas.openxmlformats.org/officeDocument/2006/relationships/notesSlide" Target="../notesSlides/notesSlide11.xml"/><Relationship Id="rId10" Type="http://schemas.openxmlformats.org/officeDocument/2006/relationships/image" Target="../media/image10.png"/><Relationship Id="rId4" Type="http://schemas.openxmlformats.org/officeDocument/2006/relationships/slideLayout" Target="../slideLayouts/slideLayout2.xml"/><Relationship Id="rId9" Type="http://schemas.openxmlformats.org/officeDocument/2006/relationships/image" Target="../media/image34.jpg"/></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9.xml"/><Relationship Id="rId6" Type="http://schemas.openxmlformats.org/officeDocument/2006/relationships/image" Target="../media/image10.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0.png"/><Relationship Id="rId5" Type="http://schemas.openxmlformats.org/officeDocument/2006/relationships/image" Target="../media/image1.png"/><Relationship Id="rId4" Type="http://schemas.openxmlformats.org/officeDocument/2006/relationships/hyperlink" Target="https://www.cdc.gov/mmwr/volumes/69/wr/mm6916a5.htm" TargetMode="Externa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0.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5.mp4"/><Relationship Id="rId1" Type="http://schemas.microsoft.com/office/2007/relationships/media" Target="../media/media15.mp4"/><Relationship Id="rId5" Type="http://schemas.openxmlformats.org/officeDocument/2006/relationships/image" Target="../media/image35.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audio" Target="../media/media2.m4a"/><Relationship Id="rId7" Type="http://schemas.openxmlformats.org/officeDocument/2006/relationships/image" Target="../media/image12.jpe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11.jpeg"/><Relationship Id="rId5" Type="http://schemas.openxmlformats.org/officeDocument/2006/relationships/notesSlide" Target="../notesSlides/notesSlide2.xml"/><Relationship Id="rId4" Type="http://schemas.openxmlformats.org/officeDocument/2006/relationships/slideLayout" Target="../slideLayouts/slideLayout2.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0.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audio" Target="../media/media4.m4a"/><Relationship Id="rId7" Type="http://schemas.openxmlformats.org/officeDocument/2006/relationships/image" Target="../media/image14.svg"/><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13.png"/><Relationship Id="rId11" Type="http://schemas.openxmlformats.org/officeDocument/2006/relationships/image" Target="../media/image10.png"/><Relationship Id="rId5" Type="http://schemas.openxmlformats.org/officeDocument/2006/relationships/notesSlide" Target="../notesSlides/notesSlide4.xml"/><Relationship Id="rId10" Type="http://schemas.openxmlformats.org/officeDocument/2006/relationships/image" Target="../media/image1.png"/><Relationship Id="rId4" Type="http://schemas.openxmlformats.org/officeDocument/2006/relationships/slideLayout" Target="../slideLayouts/slideLayout2.xml"/><Relationship Id="rId9" Type="http://schemas.openxmlformats.org/officeDocument/2006/relationships/image" Target="../media/image16.svg"/></Relationships>
</file>

<file path=ppt/slides/_rels/slide5.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slideLayout" Target="../slideLayouts/slideLayout2.xml"/><Relationship Id="rId7" Type="http://schemas.openxmlformats.org/officeDocument/2006/relationships/image" Target="../media/image1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notesSlide" Target="../notesSlides/notesSlide5.xml"/><Relationship Id="rId9"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10.png"/><Relationship Id="rId3" Type="http://schemas.openxmlformats.org/officeDocument/2006/relationships/audio" Target="../media/media6.m4a"/><Relationship Id="rId7" Type="http://schemas.openxmlformats.org/officeDocument/2006/relationships/image" Target="../media/image18.svg"/><Relationship Id="rId12" Type="http://schemas.openxmlformats.org/officeDocument/2006/relationships/image" Target="../media/image1.png"/><Relationship Id="rId2" Type="http://schemas.microsoft.com/office/2007/relationships/media" Target="../media/media6.m4a"/><Relationship Id="rId1" Type="http://schemas.openxmlformats.org/officeDocument/2006/relationships/tags" Target="../tags/tag3.xml"/><Relationship Id="rId6" Type="http://schemas.openxmlformats.org/officeDocument/2006/relationships/image" Target="../media/image17.png"/><Relationship Id="rId11" Type="http://schemas.openxmlformats.org/officeDocument/2006/relationships/image" Target="../media/image14.svg"/><Relationship Id="rId5" Type="http://schemas.openxmlformats.org/officeDocument/2006/relationships/notesSlide" Target="../notesSlides/notesSlide6.xml"/><Relationship Id="rId10" Type="http://schemas.openxmlformats.org/officeDocument/2006/relationships/image" Target="../media/image13.png"/><Relationship Id="rId4" Type="http://schemas.openxmlformats.org/officeDocument/2006/relationships/slideLayout" Target="../slideLayouts/slideLayout2.xml"/><Relationship Id="rId9" Type="http://schemas.openxmlformats.org/officeDocument/2006/relationships/image" Target="../media/image16.svg"/></Relationships>
</file>

<file path=ppt/slides/_rels/slide7.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26.svg"/><Relationship Id="rId3" Type="http://schemas.openxmlformats.org/officeDocument/2006/relationships/audio" Target="../media/media7.m4a"/><Relationship Id="rId7" Type="http://schemas.openxmlformats.org/officeDocument/2006/relationships/image" Target="../media/image20.svg"/><Relationship Id="rId12" Type="http://schemas.openxmlformats.org/officeDocument/2006/relationships/image" Target="../media/image25.png"/><Relationship Id="rId2" Type="http://schemas.microsoft.com/office/2007/relationships/media" Target="../media/media7.m4a"/><Relationship Id="rId16" Type="http://schemas.openxmlformats.org/officeDocument/2006/relationships/image" Target="../media/image10.png"/><Relationship Id="rId1" Type="http://schemas.openxmlformats.org/officeDocument/2006/relationships/tags" Target="../tags/tag4.xml"/><Relationship Id="rId6" Type="http://schemas.openxmlformats.org/officeDocument/2006/relationships/image" Target="../media/image19.png"/><Relationship Id="rId11" Type="http://schemas.openxmlformats.org/officeDocument/2006/relationships/image" Target="../media/image24.svg"/><Relationship Id="rId5" Type="http://schemas.openxmlformats.org/officeDocument/2006/relationships/notesSlide" Target="../notesSlides/notesSlide7.xml"/><Relationship Id="rId15" Type="http://schemas.openxmlformats.org/officeDocument/2006/relationships/image" Target="../media/image1.png"/><Relationship Id="rId10" Type="http://schemas.openxmlformats.org/officeDocument/2006/relationships/image" Target="../media/image23.png"/><Relationship Id="rId4" Type="http://schemas.openxmlformats.org/officeDocument/2006/relationships/slideLayout" Target="../slideLayouts/slideLayout2.xml"/><Relationship Id="rId9" Type="http://schemas.openxmlformats.org/officeDocument/2006/relationships/image" Target="../media/image22.svg"/><Relationship Id="rId14" Type="http://schemas.openxmlformats.org/officeDocument/2006/relationships/image" Target="../media/image27.jpeg"/></Relationships>
</file>

<file path=ppt/slides/_rels/slide8.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audio" Target="../media/media8.m4a"/><Relationship Id="rId7" Type="http://schemas.openxmlformats.org/officeDocument/2006/relationships/image" Target="../media/image29.jpeg"/><Relationship Id="rId2" Type="http://schemas.microsoft.com/office/2007/relationships/media" Target="../media/media8.m4a"/><Relationship Id="rId1" Type="http://schemas.openxmlformats.org/officeDocument/2006/relationships/tags" Target="../tags/tag5.xml"/><Relationship Id="rId6" Type="http://schemas.openxmlformats.org/officeDocument/2006/relationships/image" Target="../media/image28.png"/><Relationship Id="rId5" Type="http://schemas.openxmlformats.org/officeDocument/2006/relationships/notesSlide" Target="../notesSlides/notesSlide8.xml"/><Relationship Id="rId10" Type="http://schemas.openxmlformats.org/officeDocument/2006/relationships/image" Target="../media/image10.png"/><Relationship Id="rId4" Type="http://schemas.openxmlformats.org/officeDocument/2006/relationships/slideLayout" Target="../slideLayouts/slideLayout2.xml"/><Relationship Id="rId9"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10.png"/><Relationship Id="rId2" Type="http://schemas.microsoft.com/office/2007/relationships/media" Target="../media/media9.m4a"/><Relationship Id="rId1" Type="http://schemas.openxmlformats.org/officeDocument/2006/relationships/tags" Target="../tags/tag6.xml"/><Relationship Id="rId6" Type="http://schemas.openxmlformats.org/officeDocument/2006/relationships/image" Target="../media/image1.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CA63C8-8D7A-4951-8323-F48EDE2C0236}"/>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Question time!</a:t>
            </a:r>
            <a:endParaRPr lang="zh-CN" altLang="en-US" dirty="0"/>
          </a:p>
        </p:txBody>
      </p:sp>
      <p:sp>
        <p:nvSpPr>
          <p:cNvPr id="9" name="内容占位符 8">
            <a:extLst>
              <a:ext uri="{FF2B5EF4-FFF2-40B4-BE49-F238E27FC236}">
                <a16:creationId xmlns:a16="http://schemas.microsoft.com/office/drawing/2014/main" id="{C03D246F-EAF7-44E8-AEE2-407C51A0285A}"/>
              </a:ext>
            </a:extLst>
          </p:cNvPr>
          <p:cNvSpPr>
            <a:spLocks noGrp="1"/>
          </p:cNvSpPr>
          <p:nvPr>
            <p:ph idx="1"/>
          </p:nvPr>
        </p:nvSpPr>
        <p:spPr/>
        <p:txBody>
          <a:bodyPr/>
          <a:lstStyle/>
          <a:p>
            <a:r>
              <a:rPr lang="en-US" dirty="0"/>
              <a:t>How many stages do you think there are in sleep?</a:t>
            </a:r>
          </a:p>
          <a:p>
            <a:pPr marL="0" indent="0">
              <a:buNone/>
            </a:pPr>
            <a:endParaRPr lang="en-US" altLang="zh-CN" b="0" i="0" dirty="0">
              <a:solidFill>
                <a:srgbClr val="333333"/>
              </a:solidFill>
              <a:effectLst/>
              <a:latin typeface="Calibri" panose="020F0502020204030204" pitchFamily="34" charset="0"/>
              <a:cs typeface="Calibri" panose="020F0502020204030204" pitchFamily="34" charset="0"/>
            </a:endParaRPr>
          </a:p>
          <a:p>
            <a:endParaRPr lang="zh-CN" altLang="en-US" dirty="0"/>
          </a:p>
        </p:txBody>
      </p:sp>
      <p:sp>
        <p:nvSpPr>
          <p:cNvPr id="5" name="矩形 4">
            <a:extLst>
              <a:ext uri="{FF2B5EF4-FFF2-40B4-BE49-F238E27FC236}">
                <a16:creationId xmlns:a16="http://schemas.microsoft.com/office/drawing/2014/main" id="{D8EFC335-3998-4701-B8C0-A1C8502E20C9}"/>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6" name="图片 5" descr="卡通画&#10;&#10;描述已自动生成">
            <a:extLst>
              <a:ext uri="{FF2B5EF4-FFF2-40B4-BE49-F238E27FC236}">
                <a16:creationId xmlns:a16="http://schemas.microsoft.com/office/drawing/2014/main" id="{ACAADE05-DBFA-4D8B-AE8A-1240DAC654C5}"/>
              </a:ext>
            </a:extLst>
          </p:cNvPr>
          <p:cNvPicPr>
            <a:picLocks noChangeAspect="1"/>
          </p:cNvPicPr>
          <p:nvPr/>
        </p:nvPicPr>
        <p:blipFill rotWithShape="1">
          <a:blip r:embed="rId5"/>
          <a:srcRect l="2461"/>
          <a:stretch/>
        </p:blipFill>
        <p:spPr>
          <a:xfrm>
            <a:off x="10255347" y="5250677"/>
            <a:ext cx="1740521" cy="1492327"/>
          </a:xfrm>
          <a:prstGeom prst="rect">
            <a:avLst/>
          </a:prstGeom>
        </p:spPr>
      </p:pic>
      <p:sp>
        <p:nvSpPr>
          <p:cNvPr id="7" name="流程图: 接点 6">
            <a:extLst>
              <a:ext uri="{FF2B5EF4-FFF2-40B4-BE49-F238E27FC236}">
                <a16:creationId xmlns:a16="http://schemas.microsoft.com/office/drawing/2014/main" id="{401AE730-CD38-434A-BACD-A62FAC678828}"/>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流程图: 接点 7">
            <a:extLst>
              <a:ext uri="{FF2B5EF4-FFF2-40B4-BE49-F238E27FC236}">
                <a16:creationId xmlns:a16="http://schemas.microsoft.com/office/drawing/2014/main" id="{09A41AFF-17AD-443D-ADDB-E5450FB44169}"/>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25">
            <a:extLst>
              <a:ext uri="{FF2B5EF4-FFF2-40B4-BE49-F238E27FC236}">
                <a16:creationId xmlns:a16="http://schemas.microsoft.com/office/drawing/2014/main" id="{0E35F0C0-4ECF-2D46-96B8-4D05B31A159C}"/>
              </a:ext>
            </a:extLst>
          </p:cNvPr>
          <p:cNvGrpSpPr/>
          <p:nvPr/>
        </p:nvGrpSpPr>
        <p:grpSpPr>
          <a:xfrm>
            <a:off x="7013866" y="2555424"/>
            <a:ext cx="4339934" cy="1075605"/>
            <a:chOff x="1137139" y="2977698"/>
            <a:chExt cx="4339934" cy="1075605"/>
          </a:xfrm>
        </p:grpSpPr>
        <p:pic>
          <p:nvPicPr>
            <p:cNvPr id="11" name="图形 9" descr="睡觉 纯色填充">
              <a:extLst>
                <a:ext uri="{FF2B5EF4-FFF2-40B4-BE49-F238E27FC236}">
                  <a16:creationId xmlns:a16="http://schemas.microsoft.com/office/drawing/2014/main" id="{4872DF4D-147C-964C-B48C-CDE24A99208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37139" y="3138903"/>
              <a:ext cx="914400" cy="914400"/>
            </a:xfrm>
            <a:prstGeom prst="rect">
              <a:avLst/>
            </a:prstGeom>
          </p:spPr>
        </p:pic>
        <p:pic>
          <p:nvPicPr>
            <p:cNvPr id="12" name="图形 14" descr="月亮和星星 纯色填充">
              <a:extLst>
                <a:ext uri="{FF2B5EF4-FFF2-40B4-BE49-F238E27FC236}">
                  <a16:creationId xmlns:a16="http://schemas.microsoft.com/office/drawing/2014/main" id="{481F6EB0-3F6C-D94F-8C71-698D914462D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594339" y="2977698"/>
              <a:ext cx="396000" cy="396000"/>
            </a:xfrm>
            <a:prstGeom prst="rect">
              <a:avLst/>
            </a:prstGeom>
          </p:spPr>
        </p:pic>
        <p:pic>
          <p:nvPicPr>
            <p:cNvPr id="13" name="图形 18" descr="周日 轮廓">
              <a:extLst>
                <a:ext uri="{FF2B5EF4-FFF2-40B4-BE49-F238E27FC236}">
                  <a16:creationId xmlns:a16="http://schemas.microsoft.com/office/drawing/2014/main" id="{F4932326-6D53-8149-9496-CB2AAA3291DD}"/>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019873" y="2977698"/>
              <a:ext cx="396000" cy="396000"/>
            </a:xfrm>
            <a:prstGeom prst="rect">
              <a:avLst/>
            </a:prstGeom>
          </p:spPr>
        </p:pic>
        <p:pic>
          <p:nvPicPr>
            <p:cNvPr id="14" name="图形 20" descr="睡觉 轮廓">
              <a:extLst>
                <a:ext uri="{FF2B5EF4-FFF2-40B4-BE49-F238E27FC236}">
                  <a16:creationId xmlns:a16="http://schemas.microsoft.com/office/drawing/2014/main" id="{195A2B1F-83BC-7445-BECB-68DC1E281FF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562673" y="3136337"/>
              <a:ext cx="914400" cy="914400"/>
            </a:xfrm>
            <a:prstGeom prst="rect">
              <a:avLst/>
            </a:prstGeom>
          </p:spPr>
        </p:pic>
        <p:cxnSp>
          <p:nvCxnSpPr>
            <p:cNvPr id="15" name="直接箭头连接符 22">
              <a:extLst>
                <a:ext uri="{FF2B5EF4-FFF2-40B4-BE49-F238E27FC236}">
                  <a16:creationId xmlns:a16="http://schemas.microsoft.com/office/drawing/2014/main" id="{988494E1-D4AE-984E-AF8C-6E87861B9CE6}"/>
                </a:ext>
              </a:extLst>
            </p:cNvPr>
            <p:cNvCxnSpPr>
              <a:stCxn id="11" idx="2"/>
              <a:endCxn id="14" idx="2"/>
            </p:cNvCxnSpPr>
            <p:nvPr/>
          </p:nvCxnSpPr>
          <p:spPr>
            <a:xfrm flipV="1">
              <a:off x="1594339" y="4050737"/>
              <a:ext cx="3425534" cy="25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E07972AD-E6B8-B541-AF13-FD3559262464}"/>
              </a:ext>
            </a:extLst>
          </p:cNvPr>
          <p:cNvSpPr txBox="1"/>
          <p:nvPr/>
        </p:nvSpPr>
        <p:spPr>
          <a:xfrm>
            <a:off x="838200" y="3963106"/>
            <a:ext cx="9677400" cy="954107"/>
          </a:xfrm>
          <a:prstGeom prst="rect">
            <a:avLst/>
          </a:prstGeom>
          <a:noFill/>
        </p:spPr>
        <p:txBody>
          <a:bodyPr wrap="square" rtlCol="0">
            <a:spAutoFit/>
          </a:bodyPr>
          <a:lstStyle/>
          <a:p>
            <a:r>
              <a:rPr lang="en-US" sz="2800" dirty="0"/>
              <a:t>2… </a:t>
            </a:r>
          </a:p>
          <a:p>
            <a:r>
              <a:rPr lang="en-US" sz="2800" dirty="0"/>
              <a:t>We guess that you probably think there are light and deep sleep.</a:t>
            </a:r>
          </a:p>
        </p:txBody>
      </p:sp>
      <p:pic>
        <p:nvPicPr>
          <p:cNvPr id="18" name="Audio 17">
            <a:hlinkClick r:id="" action="ppaction://media"/>
            <a:extLst>
              <a:ext uri="{FF2B5EF4-FFF2-40B4-BE49-F238E27FC236}">
                <a16:creationId xmlns:a16="http://schemas.microsoft.com/office/drawing/2014/main" id="{F66943F2-7C9F-134E-B0BF-32ED4808AAA6}"/>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77144076"/>
      </p:ext>
    </p:extLst>
  </p:cSld>
  <p:clrMapOvr>
    <a:masterClrMapping/>
  </p:clrMapOvr>
  <mc:AlternateContent xmlns:mc="http://schemas.openxmlformats.org/markup-compatibility/2006" xmlns:p14="http://schemas.microsoft.com/office/powerpoint/2010/main">
    <mc:Choice Requires="p14">
      <p:transition spd="slow" p14:dur="2000" advTm="9699"/>
    </mc:Choice>
    <mc:Fallback xmlns="">
      <p:transition spd="slow" advTm="96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1B019-7A7F-4AEE-A2A1-E9C794E0D56C}"/>
              </a:ext>
            </a:extLst>
          </p:cNvPr>
          <p:cNvSpPr>
            <a:spLocks noGrp="1"/>
          </p:cNvSpPr>
          <p:nvPr>
            <p:ph type="title"/>
          </p:nvPr>
        </p:nvSpPr>
        <p:spPr/>
        <p:txBody>
          <a:bodyPr/>
          <a:lstStyle/>
          <a:p>
            <a:r>
              <a:rPr lang="en-US" b="1" dirty="0">
                <a:latin typeface="+mn-lt"/>
              </a:rPr>
              <a:t>REM </a:t>
            </a:r>
            <a:r>
              <a:rPr lang="en-US" altLang="zh-CN" b="1" dirty="0">
                <a:latin typeface="+mn-lt"/>
              </a:rPr>
              <a:t>and creativity</a:t>
            </a:r>
            <a:endParaRPr lang="en-US" b="1" dirty="0">
              <a:latin typeface="+mn-lt"/>
            </a:endParaRPr>
          </a:p>
        </p:txBody>
      </p:sp>
      <p:sp>
        <p:nvSpPr>
          <p:cNvPr id="3" name="Content Placeholder 2">
            <a:extLst>
              <a:ext uri="{FF2B5EF4-FFF2-40B4-BE49-F238E27FC236}">
                <a16:creationId xmlns:a16="http://schemas.microsoft.com/office/drawing/2014/main" id="{79A40093-6E51-4E4B-8AD1-E77484E952CE}"/>
              </a:ext>
            </a:extLst>
          </p:cNvPr>
          <p:cNvSpPr>
            <a:spLocks noGrp="1"/>
          </p:cNvSpPr>
          <p:nvPr>
            <p:ph idx="1"/>
          </p:nvPr>
        </p:nvSpPr>
        <p:spPr/>
        <p:txBody>
          <a:bodyPr>
            <a:normAutofit/>
          </a:bodyPr>
          <a:lstStyle/>
          <a:p>
            <a:r>
              <a:rPr lang="en-US" dirty="0"/>
              <a:t>Integrate different information into a schema</a:t>
            </a:r>
          </a:p>
          <a:p>
            <a:r>
              <a:rPr lang="en-US" dirty="0"/>
              <a:t>Boost of creativity</a:t>
            </a:r>
          </a:p>
          <a:p>
            <a:endParaRPr lang="en-US" dirty="0"/>
          </a:p>
          <a:p>
            <a:r>
              <a:rPr lang="en-US" dirty="0"/>
              <a:t>Friedrich August </a:t>
            </a:r>
            <a:r>
              <a:rPr lang="en-US" dirty="0" err="1"/>
              <a:t>Kekule</a:t>
            </a:r>
            <a:endParaRPr lang="en-US" dirty="0"/>
          </a:p>
          <a:p>
            <a:r>
              <a:rPr lang="en-US" dirty="0"/>
              <a:t>Structure of benzene</a:t>
            </a:r>
          </a:p>
          <a:p>
            <a:endParaRPr lang="en-US" dirty="0"/>
          </a:p>
          <a:p>
            <a:endParaRPr lang="en-US" dirty="0"/>
          </a:p>
        </p:txBody>
      </p:sp>
      <p:pic>
        <p:nvPicPr>
          <p:cNvPr id="2050" name="Picture 2" descr="See the source image">
            <a:extLst>
              <a:ext uri="{FF2B5EF4-FFF2-40B4-BE49-F238E27FC236}">
                <a16:creationId xmlns:a16="http://schemas.microsoft.com/office/drawing/2014/main" id="{3E4ED62C-5F77-4193-A7B7-E68AE758FDF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46700" y="2655887"/>
            <a:ext cx="5820165" cy="3008313"/>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CDAE9223-CCCF-470B-8749-6E4E3831202D}"/>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7" name="图片 6"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7"/>
          <a:srcRect l="2461"/>
          <a:stretch/>
        </p:blipFill>
        <p:spPr>
          <a:xfrm>
            <a:off x="10226804" y="5144052"/>
            <a:ext cx="1740521" cy="1492327"/>
          </a:xfrm>
          <a:prstGeom prst="rect">
            <a:avLst/>
          </a:prstGeom>
        </p:spPr>
      </p:pic>
      <p:sp>
        <p:nvSpPr>
          <p:cNvPr id="8" name="流程图: 接点 7">
            <a:extLst>
              <a:ext uri="{FF2B5EF4-FFF2-40B4-BE49-F238E27FC236}">
                <a16:creationId xmlns:a16="http://schemas.microsoft.com/office/drawing/2014/main" id="{C2388C86-0070-4D14-8580-4B5E5F2C0B4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流程图: 接点 8">
            <a:extLst>
              <a:ext uri="{FF2B5EF4-FFF2-40B4-BE49-F238E27FC236}">
                <a16:creationId xmlns:a16="http://schemas.microsoft.com/office/drawing/2014/main" id="{FD1E7F11-C7BF-4D86-AA46-090DD1D0DE0B}"/>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4" name="Audio 3">
            <a:hlinkClick r:id="" action="ppaction://media"/>
            <a:extLst>
              <a:ext uri="{FF2B5EF4-FFF2-40B4-BE49-F238E27FC236}">
                <a16:creationId xmlns:a16="http://schemas.microsoft.com/office/drawing/2014/main" id="{ED3BF92B-BE28-2445-8A54-2E74DFC5F7A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1838210865"/>
      </p:ext>
    </p:extLst>
  </p:cSld>
  <p:clrMapOvr>
    <a:masterClrMapping/>
  </p:clrMapOvr>
  <mc:AlternateContent xmlns:mc="http://schemas.openxmlformats.org/markup-compatibility/2006" xmlns:p14="http://schemas.microsoft.com/office/powerpoint/2010/main">
    <mc:Choice Requires="p14">
      <p:transition spd="slow" p14:dur="2000" advTm="22016"/>
    </mc:Choice>
    <mc:Fallback xmlns="">
      <p:transition spd="slow" advTm="220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5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4"/>
                </p:tgtEl>
              </p:cMediaNode>
            </p:audio>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118A0A-1F72-4F5D-AC94-C32C982720DE}"/>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How to improve your sleep</a:t>
            </a:r>
            <a:endParaRPr lang="zh-CN" altLang="en-US" dirty="0"/>
          </a:p>
        </p:txBody>
      </p:sp>
      <p:sp>
        <p:nvSpPr>
          <p:cNvPr id="3" name="内容占位符 2">
            <a:extLst>
              <a:ext uri="{FF2B5EF4-FFF2-40B4-BE49-F238E27FC236}">
                <a16:creationId xmlns:a16="http://schemas.microsoft.com/office/drawing/2014/main" id="{48C724D8-B576-4D8C-B577-4B4385E1D4EF}"/>
              </a:ext>
            </a:extLst>
          </p:cNvPr>
          <p:cNvSpPr>
            <a:spLocks noGrp="1"/>
          </p:cNvSpPr>
          <p:nvPr>
            <p:ph idx="1"/>
          </p:nvPr>
        </p:nvSpPr>
        <p:spPr>
          <a:xfrm>
            <a:off x="3559300" y="1716587"/>
            <a:ext cx="6720155" cy="4351338"/>
          </a:xfrm>
        </p:spPr>
        <p:txBody>
          <a:bodyPr/>
          <a:lstStyle/>
          <a:p>
            <a:r>
              <a:rPr lang="en-US" altLang="zh-CN" dirty="0">
                <a:latin typeface="Calibri" panose="020F0502020204030204" pitchFamily="34" charset="0"/>
                <a:cs typeface="Calibri" panose="020F0502020204030204" pitchFamily="34" charset="0"/>
              </a:rPr>
              <a:t>Sleep n×1.5 hours</a:t>
            </a:r>
          </a:p>
          <a:p>
            <a:endParaRPr lang="en-US" altLang="zh-CN" dirty="0">
              <a:latin typeface="Calibri" panose="020F0502020204030204" pitchFamily="34" charset="0"/>
              <a:cs typeface="Calibri" panose="020F0502020204030204" pitchFamily="34" charset="0"/>
            </a:endParaRPr>
          </a:p>
          <a:p>
            <a:r>
              <a:rPr lang="en-US" altLang="zh-CN" dirty="0">
                <a:latin typeface="Calibri" panose="020F0502020204030204" pitchFamily="34" charset="0"/>
                <a:cs typeface="Calibri" panose="020F0502020204030204" pitchFamily="34" charset="0"/>
              </a:rPr>
              <a:t>keep a regular sleep routine</a:t>
            </a:r>
          </a:p>
          <a:p>
            <a:pPr marL="0" indent="0">
              <a:buNone/>
            </a:pPr>
            <a:endParaRPr lang="en-US" altLang="zh-CN" dirty="0">
              <a:latin typeface="Calibri" panose="020F0502020204030204" pitchFamily="34" charset="0"/>
              <a:cs typeface="Calibri" panose="020F0502020204030204" pitchFamily="34" charset="0"/>
            </a:endParaRPr>
          </a:p>
          <a:p>
            <a:endParaRPr lang="zh-CN" altLang="en-US" dirty="0"/>
          </a:p>
        </p:txBody>
      </p:sp>
      <p:pic>
        <p:nvPicPr>
          <p:cNvPr id="4" name="图片 3">
            <a:extLst>
              <a:ext uri="{FF2B5EF4-FFF2-40B4-BE49-F238E27FC236}">
                <a16:creationId xmlns:a16="http://schemas.microsoft.com/office/drawing/2014/main" id="{EA435ACD-7F1A-49ED-85B3-4FE4E45F6E06}"/>
              </a:ext>
            </a:extLst>
          </p:cNvPr>
          <p:cNvPicPr>
            <a:picLocks noChangeAspect="1"/>
          </p:cNvPicPr>
          <p:nvPr/>
        </p:nvPicPr>
        <p:blipFill>
          <a:blip r:embed="rId6"/>
          <a:stretch>
            <a:fillRect/>
          </a:stretch>
        </p:blipFill>
        <p:spPr>
          <a:xfrm>
            <a:off x="1182748" y="1716587"/>
            <a:ext cx="1486996" cy="1621976"/>
          </a:xfrm>
          <a:prstGeom prst="rect">
            <a:avLst/>
          </a:prstGeom>
        </p:spPr>
      </p:pic>
      <p:pic>
        <p:nvPicPr>
          <p:cNvPr id="5" name="图片 4">
            <a:extLst>
              <a:ext uri="{FF2B5EF4-FFF2-40B4-BE49-F238E27FC236}">
                <a16:creationId xmlns:a16="http://schemas.microsoft.com/office/drawing/2014/main" id="{430C8D40-9B7F-40E1-ADC3-98CA7EC66366}"/>
              </a:ext>
            </a:extLst>
          </p:cNvPr>
          <p:cNvPicPr>
            <a:picLocks noChangeAspect="1"/>
          </p:cNvPicPr>
          <p:nvPr/>
        </p:nvPicPr>
        <p:blipFill>
          <a:blip r:embed="rId7"/>
          <a:stretch>
            <a:fillRect/>
          </a:stretch>
        </p:blipFill>
        <p:spPr>
          <a:xfrm>
            <a:off x="838200" y="4199705"/>
            <a:ext cx="2527044" cy="1325563"/>
          </a:xfrm>
          <a:prstGeom prst="rect">
            <a:avLst/>
          </a:prstGeom>
        </p:spPr>
      </p:pic>
      <p:sp>
        <p:nvSpPr>
          <p:cNvPr id="6" name="文本框 5">
            <a:extLst>
              <a:ext uri="{FF2B5EF4-FFF2-40B4-BE49-F238E27FC236}">
                <a16:creationId xmlns:a16="http://schemas.microsoft.com/office/drawing/2014/main" id="{08B83873-C0BA-44C2-8A1A-BA8FF2C6E07F}"/>
              </a:ext>
            </a:extLst>
          </p:cNvPr>
          <p:cNvSpPr txBox="1"/>
          <p:nvPr/>
        </p:nvSpPr>
        <p:spPr>
          <a:xfrm>
            <a:off x="1007807" y="833736"/>
            <a:ext cx="1955985" cy="3154710"/>
          </a:xfrm>
          <a:prstGeom prst="rect">
            <a:avLst/>
          </a:prstGeom>
          <a:noFill/>
        </p:spPr>
        <p:txBody>
          <a:bodyPr wrap="none" rtlCol="0">
            <a:spAutoFit/>
          </a:bodyPr>
          <a:lstStyle/>
          <a:p>
            <a:r>
              <a:rPr lang="en-US" altLang="zh-CN" sz="19900" b="1" dirty="0">
                <a:solidFill>
                  <a:srgbClr val="FF0000"/>
                </a:solidFill>
                <a:latin typeface="Amasis MT Pro Black" panose="020B0604020202020204" pitchFamily="18" charset="0"/>
              </a:rPr>
              <a:t>×</a:t>
            </a:r>
            <a:endParaRPr lang="zh-CN" altLang="en-US" sz="19900" b="1" dirty="0">
              <a:solidFill>
                <a:srgbClr val="FF0000"/>
              </a:solidFill>
              <a:latin typeface="Amasis MT Pro Black" panose="020B0604020202020204" pitchFamily="18" charset="0"/>
            </a:endParaRPr>
          </a:p>
        </p:txBody>
      </p:sp>
      <p:sp>
        <p:nvSpPr>
          <p:cNvPr id="7" name="文本框 6">
            <a:extLst>
              <a:ext uri="{FF2B5EF4-FFF2-40B4-BE49-F238E27FC236}">
                <a16:creationId xmlns:a16="http://schemas.microsoft.com/office/drawing/2014/main" id="{9508476B-8A20-45EC-8E11-2C8A224CEA5F}"/>
              </a:ext>
            </a:extLst>
          </p:cNvPr>
          <p:cNvSpPr txBox="1"/>
          <p:nvPr/>
        </p:nvSpPr>
        <p:spPr>
          <a:xfrm>
            <a:off x="8372637" y="1086904"/>
            <a:ext cx="1693092" cy="830997"/>
          </a:xfrm>
          <a:prstGeom prst="rect">
            <a:avLst/>
          </a:prstGeom>
          <a:noFill/>
        </p:spPr>
        <p:txBody>
          <a:bodyPr wrap="none" rtlCol="0">
            <a:spAutoFit/>
          </a:bodyPr>
          <a:lstStyle/>
          <a:p>
            <a:r>
              <a:rPr lang="en-US" altLang="zh-CN" sz="4800" b="1" dirty="0">
                <a:solidFill>
                  <a:schemeClr val="accent4">
                    <a:lumMod val="75000"/>
                  </a:schemeClr>
                </a:solidFill>
                <a:latin typeface="Calibri" panose="020F0502020204030204" pitchFamily="34" charset="0"/>
                <a:cs typeface="Calibri" panose="020F0502020204030204" pitchFamily="34" charset="0"/>
              </a:rPr>
              <a:t>LIGHT</a:t>
            </a:r>
            <a:endParaRPr lang="zh-CN" altLang="en-US" sz="4800" b="1" dirty="0">
              <a:solidFill>
                <a:schemeClr val="accent4">
                  <a:lumMod val="75000"/>
                </a:schemeClr>
              </a:solidFill>
              <a:latin typeface="Calibri" panose="020F0502020204030204" pitchFamily="34" charset="0"/>
              <a:cs typeface="Calibri" panose="020F0502020204030204" pitchFamily="34" charset="0"/>
            </a:endParaRPr>
          </a:p>
        </p:txBody>
      </p:sp>
      <p:sp>
        <p:nvSpPr>
          <p:cNvPr id="8" name="文本框 7">
            <a:extLst>
              <a:ext uri="{FF2B5EF4-FFF2-40B4-BE49-F238E27FC236}">
                <a16:creationId xmlns:a16="http://schemas.microsoft.com/office/drawing/2014/main" id="{EF2C178E-53F9-4080-9181-E0E6E562C5D5}"/>
              </a:ext>
            </a:extLst>
          </p:cNvPr>
          <p:cNvSpPr txBox="1"/>
          <p:nvPr/>
        </p:nvSpPr>
        <p:spPr>
          <a:xfrm>
            <a:off x="9591779" y="2246393"/>
            <a:ext cx="1762021" cy="830997"/>
          </a:xfrm>
          <a:prstGeom prst="rect">
            <a:avLst/>
          </a:prstGeom>
          <a:noFill/>
        </p:spPr>
        <p:txBody>
          <a:bodyPr wrap="none" rtlCol="0">
            <a:spAutoFit/>
          </a:bodyPr>
          <a:lstStyle/>
          <a:p>
            <a:r>
              <a:rPr lang="en-US" altLang="zh-CN" sz="4800" b="1" dirty="0">
                <a:solidFill>
                  <a:schemeClr val="accent2">
                    <a:lumMod val="75000"/>
                  </a:schemeClr>
                </a:solidFill>
                <a:latin typeface="Calibri" panose="020F0502020204030204" pitchFamily="34" charset="0"/>
                <a:cs typeface="Calibri" panose="020F0502020204030204" pitchFamily="34" charset="0"/>
              </a:rPr>
              <a:t>NOISE</a:t>
            </a:r>
            <a:endParaRPr lang="zh-CN" altLang="en-US" sz="4800" b="1" dirty="0">
              <a:solidFill>
                <a:schemeClr val="accent2">
                  <a:lumMod val="75000"/>
                </a:schemeClr>
              </a:solidFill>
              <a:latin typeface="Calibri" panose="020F0502020204030204" pitchFamily="34" charset="0"/>
              <a:cs typeface="Calibri" panose="020F0502020204030204" pitchFamily="34" charset="0"/>
            </a:endParaRPr>
          </a:p>
        </p:txBody>
      </p:sp>
      <p:sp>
        <p:nvSpPr>
          <p:cNvPr id="9" name="文本框 8">
            <a:extLst>
              <a:ext uri="{FF2B5EF4-FFF2-40B4-BE49-F238E27FC236}">
                <a16:creationId xmlns:a16="http://schemas.microsoft.com/office/drawing/2014/main" id="{8E4C5CCE-7615-44EA-91C1-503C74B52D35}"/>
              </a:ext>
            </a:extLst>
          </p:cNvPr>
          <p:cNvSpPr txBox="1"/>
          <p:nvPr/>
        </p:nvSpPr>
        <p:spPr>
          <a:xfrm>
            <a:off x="9402292" y="3633095"/>
            <a:ext cx="877163" cy="923330"/>
          </a:xfrm>
          <a:prstGeom prst="rect">
            <a:avLst/>
          </a:prstGeom>
          <a:noFill/>
        </p:spPr>
        <p:txBody>
          <a:bodyPr wrap="none" rtlCol="0">
            <a:spAutoFit/>
          </a:bodyPr>
          <a:lstStyle/>
          <a:p>
            <a:r>
              <a:rPr lang="zh-CN" altLang="en-US" sz="5400" b="1" dirty="0">
                <a:solidFill>
                  <a:srgbClr val="00B0F0"/>
                </a:solidFill>
                <a:latin typeface="Calibri" panose="020F0502020204030204" pitchFamily="34" charset="0"/>
                <a:cs typeface="Calibri" panose="020F0502020204030204" pitchFamily="34" charset="0"/>
              </a:rPr>
              <a:t>℃</a:t>
            </a:r>
          </a:p>
        </p:txBody>
      </p:sp>
      <p:sp>
        <p:nvSpPr>
          <p:cNvPr id="10" name="文本框 9">
            <a:extLst>
              <a:ext uri="{FF2B5EF4-FFF2-40B4-BE49-F238E27FC236}">
                <a16:creationId xmlns:a16="http://schemas.microsoft.com/office/drawing/2014/main" id="{0652F8D5-B0D8-483F-8041-A733F8A31B75}"/>
              </a:ext>
            </a:extLst>
          </p:cNvPr>
          <p:cNvSpPr txBox="1"/>
          <p:nvPr/>
        </p:nvSpPr>
        <p:spPr>
          <a:xfrm>
            <a:off x="1032256" y="3151449"/>
            <a:ext cx="1955985" cy="3154710"/>
          </a:xfrm>
          <a:prstGeom prst="rect">
            <a:avLst/>
          </a:prstGeom>
          <a:noFill/>
        </p:spPr>
        <p:txBody>
          <a:bodyPr wrap="none" rtlCol="0">
            <a:spAutoFit/>
          </a:bodyPr>
          <a:lstStyle/>
          <a:p>
            <a:r>
              <a:rPr lang="en-US" altLang="zh-CN" sz="19900" b="1" dirty="0">
                <a:solidFill>
                  <a:srgbClr val="FF0000"/>
                </a:solidFill>
                <a:latin typeface="Amasis MT Pro Black" panose="020B0604020202020204" pitchFamily="18" charset="0"/>
              </a:rPr>
              <a:t>×</a:t>
            </a:r>
            <a:endParaRPr lang="zh-CN" altLang="en-US" sz="19900" b="1" dirty="0">
              <a:solidFill>
                <a:srgbClr val="FF0000"/>
              </a:solidFill>
              <a:latin typeface="Amasis MT Pro Black" panose="020B0604020202020204" pitchFamily="18" charset="0"/>
            </a:endParaRPr>
          </a:p>
        </p:txBody>
      </p:sp>
      <p:sp>
        <p:nvSpPr>
          <p:cNvPr id="13" name="矩形 12">
            <a:extLst>
              <a:ext uri="{FF2B5EF4-FFF2-40B4-BE49-F238E27FC236}">
                <a16:creationId xmlns:a16="http://schemas.microsoft.com/office/drawing/2014/main" id="{8F046A07-879B-4B2D-9D29-5406B594115F}"/>
              </a:ext>
            </a:extLst>
          </p:cNvPr>
          <p:cNvSpPr/>
          <p:nvPr/>
        </p:nvSpPr>
        <p:spPr>
          <a:xfrm>
            <a:off x="205918" y="215900"/>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14" name="图片 13" descr="卡通画&#10;&#10;描述已自动生成">
            <a:extLst>
              <a:ext uri="{FF2B5EF4-FFF2-40B4-BE49-F238E27FC236}">
                <a16:creationId xmlns:a16="http://schemas.microsoft.com/office/drawing/2014/main" id="{58E8BA9F-674A-42BD-9E04-695371DACC63}"/>
              </a:ext>
            </a:extLst>
          </p:cNvPr>
          <p:cNvPicPr>
            <a:picLocks noChangeAspect="1"/>
          </p:cNvPicPr>
          <p:nvPr/>
        </p:nvPicPr>
        <p:blipFill rotWithShape="1">
          <a:blip r:embed="rId8"/>
          <a:srcRect l="2461"/>
          <a:stretch/>
        </p:blipFill>
        <p:spPr>
          <a:xfrm>
            <a:off x="10208047" y="5138331"/>
            <a:ext cx="1740521" cy="1492327"/>
          </a:xfrm>
          <a:prstGeom prst="rect">
            <a:avLst/>
          </a:prstGeom>
        </p:spPr>
      </p:pic>
      <p:sp>
        <p:nvSpPr>
          <p:cNvPr id="15" name="流程图: 接点 14">
            <a:extLst>
              <a:ext uri="{FF2B5EF4-FFF2-40B4-BE49-F238E27FC236}">
                <a16:creationId xmlns:a16="http://schemas.microsoft.com/office/drawing/2014/main" id="{47FD9F4C-2A28-43B1-8792-D0608B753CA6}"/>
              </a:ext>
            </a:extLst>
          </p:cNvPr>
          <p:cNvSpPr/>
          <p:nvPr/>
        </p:nvSpPr>
        <p:spPr>
          <a:xfrm>
            <a:off x="9935074" y="6272873"/>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6" name="流程图: 接点 15">
            <a:extLst>
              <a:ext uri="{FF2B5EF4-FFF2-40B4-BE49-F238E27FC236}">
                <a16:creationId xmlns:a16="http://schemas.microsoft.com/office/drawing/2014/main" id="{166D72C1-8F7A-4A9F-9C53-5F3D6DF207F8}"/>
              </a:ext>
            </a:extLst>
          </p:cNvPr>
          <p:cNvSpPr/>
          <p:nvPr/>
        </p:nvSpPr>
        <p:spPr>
          <a:xfrm>
            <a:off x="11432893" y="4853323"/>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17" name="图片 16" descr="图表&#10;&#10;描述已自动生成">
            <a:extLst>
              <a:ext uri="{FF2B5EF4-FFF2-40B4-BE49-F238E27FC236}">
                <a16:creationId xmlns:a16="http://schemas.microsoft.com/office/drawing/2014/main" id="{4A251B68-6FE9-4CCC-A00A-C5D177E89E5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14579" y="3151449"/>
            <a:ext cx="4529689" cy="3216080"/>
          </a:xfrm>
          <a:prstGeom prst="rect">
            <a:avLst/>
          </a:prstGeom>
        </p:spPr>
      </p:pic>
      <p:pic>
        <p:nvPicPr>
          <p:cNvPr id="18" name="Audio 17">
            <a:hlinkClick r:id="" action="ppaction://media"/>
            <a:extLst>
              <a:ext uri="{FF2B5EF4-FFF2-40B4-BE49-F238E27FC236}">
                <a16:creationId xmlns:a16="http://schemas.microsoft.com/office/drawing/2014/main" id="{72596E0F-EDB5-974A-8524-EAA0FD7C0ED9}"/>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3455725406"/>
      </p:ext>
    </p:extLst>
  </p:cSld>
  <p:clrMapOvr>
    <a:masterClrMapping/>
  </p:clrMapOvr>
  <mc:AlternateContent xmlns:mc="http://schemas.openxmlformats.org/markup-compatibility/2006" xmlns:p14="http://schemas.microsoft.com/office/powerpoint/2010/main">
    <mc:Choice Requires="p14">
      <p:transition spd="slow" p14:dur="2000" advTm="120745"/>
    </mc:Choice>
    <mc:Fallback xmlns="">
      <p:transition spd="slow" advTm="120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18"/>
                </p:tgtEl>
              </p:cMediaNode>
            </p:audio>
          </p:childTnLst>
        </p:cTn>
      </p:par>
    </p:tnLst>
    <p:bldLst>
      <p:bldP spid="6" grpId="0"/>
      <p:bldP spid="7" grpId="0"/>
      <p:bldP spid="8" grpId="0"/>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F7E57E-B8F8-4568-996E-0B2F197BE4B8}"/>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Take home message</a:t>
            </a:r>
            <a:endParaRPr lang="zh-CN" altLang="en-US" b="1"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45504B36-9B80-43E9-9F58-28C4C648D2E8}"/>
              </a:ext>
            </a:extLst>
          </p:cNvPr>
          <p:cNvSpPr>
            <a:spLocks noGrp="1"/>
          </p:cNvSpPr>
          <p:nvPr>
            <p:ph idx="1"/>
          </p:nvPr>
        </p:nvSpPr>
        <p:spPr/>
        <p:txBody>
          <a:bodyPr/>
          <a:lstStyle/>
          <a:p>
            <a:pPr>
              <a:lnSpc>
                <a:spcPct val="150000"/>
              </a:lnSpc>
              <a:spcAft>
                <a:spcPts val="600"/>
              </a:spcAft>
            </a:pPr>
            <a:r>
              <a:rPr lang="en-US" altLang="zh-CN" dirty="0">
                <a:latin typeface="Calibri" panose="020F0502020204030204" pitchFamily="34" charset="0"/>
                <a:cs typeface="Calibri" panose="020F0502020204030204" pitchFamily="34" charset="0"/>
              </a:rPr>
              <a:t>As you sleep, your brain cycles through four stages, including NREM (1 to 3 stages) and REM (the 4 stage).</a:t>
            </a:r>
          </a:p>
          <a:p>
            <a:pPr>
              <a:lnSpc>
                <a:spcPct val="150000"/>
              </a:lnSpc>
              <a:spcAft>
                <a:spcPts val="600"/>
              </a:spcAft>
            </a:pPr>
            <a:r>
              <a:rPr lang="en-US" altLang="zh-CN" dirty="0">
                <a:latin typeface="Calibri" panose="020F0502020204030204" pitchFamily="34" charset="0"/>
                <a:cs typeface="Calibri" panose="020F0502020204030204" pitchFamily="34" charset="0"/>
              </a:rPr>
              <a:t>Each stage has unique features or functions.</a:t>
            </a:r>
          </a:p>
          <a:p>
            <a:pPr>
              <a:lnSpc>
                <a:spcPct val="150000"/>
              </a:lnSpc>
              <a:spcAft>
                <a:spcPts val="600"/>
              </a:spcAft>
            </a:pPr>
            <a:r>
              <a:rPr lang="en-US" altLang="zh-CN" dirty="0">
                <a:latin typeface="Calibri" panose="020F0502020204030204" pitchFamily="34" charset="0"/>
                <a:cs typeface="Calibri" panose="020F0502020204030204" pitchFamily="34" charset="0"/>
              </a:rPr>
              <a:t>Your sleep habits should obey the sleep cycle.</a:t>
            </a:r>
            <a:endParaRPr lang="zh-CN" altLang="en-US" dirty="0">
              <a:latin typeface="Calibri" panose="020F0502020204030204" pitchFamily="34" charset="0"/>
              <a:cs typeface="Calibri" panose="020F0502020204030204" pitchFamily="34" charset="0"/>
            </a:endParaRPr>
          </a:p>
        </p:txBody>
      </p:sp>
      <p:sp>
        <p:nvSpPr>
          <p:cNvPr id="4" name="矩形 3">
            <a:extLst>
              <a:ext uri="{FF2B5EF4-FFF2-40B4-BE49-F238E27FC236}">
                <a16:creationId xmlns:a16="http://schemas.microsoft.com/office/drawing/2014/main" id="{CDAE9223-CCCF-470B-8749-6E4E3831202D}"/>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5" name="图片 4"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5"/>
          <a:srcRect l="2461"/>
          <a:stretch/>
        </p:blipFill>
        <p:spPr>
          <a:xfrm>
            <a:off x="10226804" y="5144052"/>
            <a:ext cx="1740521" cy="1492327"/>
          </a:xfrm>
          <a:prstGeom prst="rect">
            <a:avLst/>
          </a:prstGeom>
        </p:spPr>
      </p:pic>
      <p:sp>
        <p:nvSpPr>
          <p:cNvPr id="6" name="流程图: 接点 5">
            <a:extLst>
              <a:ext uri="{FF2B5EF4-FFF2-40B4-BE49-F238E27FC236}">
                <a16:creationId xmlns:a16="http://schemas.microsoft.com/office/drawing/2014/main" id="{C2388C86-0070-4D14-8580-4B5E5F2C0B4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流程图: 接点 6">
            <a:extLst>
              <a:ext uri="{FF2B5EF4-FFF2-40B4-BE49-F238E27FC236}">
                <a16:creationId xmlns:a16="http://schemas.microsoft.com/office/drawing/2014/main" id="{FD1E7F11-C7BF-4D86-AA46-090DD1D0DE0B}"/>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9" name="Audio 8">
            <a:hlinkClick r:id="" action="ppaction://media"/>
            <a:extLst>
              <a:ext uri="{FF2B5EF4-FFF2-40B4-BE49-F238E27FC236}">
                <a16:creationId xmlns:a16="http://schemas.microsoft.com/office/drawing/2014/main" id="{6C5974BB-E896-894F-A601-53319CAC95E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398709752"/>
      </p:ext>
    </p:extLst>
  </p:cSld>
  <p:clrMapOvr>
    <a:masterClrMapping/>
  </p:clrMapOvr>
  <mc:AlternateContent xmlns:mc="http://schemas.openxmlformats.org/markup-compatibility/2006" xmlns:p14="http://schemas.microsoft.com/office/powerpoint/2010/main">
    <mc:Choice Requires="p14">
      <p:transition spd="slow" p14:dur="2000" advTm="24737"/>
    </mc:Choice>
    <mc:Fallback xmlns="">
      <p:transition spd="slow" advTm="24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B8594C-6F29-4512-9E6D-5F7D79D27CB7}"/>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Reference</a:t>
            </a:r>
            <a:endParaRPr lang="zh-CN" altLang="en-US" b="1"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04790EE2-CA31-4FD3-B11F-72C40042FC71}"/>
              </a:ext>
            </a:extLst>
          </p:cNvPr>
          <p:cNvSpPr>
            <a:spLocks noGrp="1"/>
          </p:cNvSpPr>
          <p:nvPr>
            <p:ph idx="1"/>
          </p:nvPr>
        </p:nvSpPr>
        <p:spPr>
          <a:xfrm>
            <a:off x="838200" y="1538877"/>
            <a:ext cx="10515600" cy="4351338"/>
          </a:xfrm>
        </p:spPr>
        <p:txBody>
          <a:bodyPr>
            <a:normAutofit/>
          </a:bodyPr>
          <a:lstStyle/>
          <a:p>
            <a:pPr marL="0" indent="0">
              <a:buNone/>
            </a:pPr>
            <a:r>
              <a:rPr lang="en-US" altLang="zh-CN" sz="2200" dirty="0">
                <a:solidFill>
                  <a:srgbClr val="212121"/>
                </a:solidFill>
                <a:latin typeface="Calibri" panose="020F0502020204030204" pitchFamily="34" charset="0"/>
                <a:cs typeface="Calibri" panose="020F0502020204030204" pitchFamily="34" charset="0"/>
              </a:rPr>
              <a:t>ALAM, N. (2013) NREM Sleep: Anatomy and Physiology</a:t>
            </a:r>
            <a:r>
              <a:rPr lang="en-US" altLang="zh-CN" sz="2200" i="1" dirty="0">
                <a:solidFill>
                  <a:srgbClr val="212121"/>
                </a:solidFill>
                <a:latin typeface="Calibri" panose="020F0502020204030204" pitchFamily="34" charset="0"/>
                <a:cs typeface="Calibri" panose="020F0502020204030204" pitchFamily="34" charset="0"/>
              </a:rPr>
              <a:t>. </a:t>
            </a:r>
            <a:r>
              <a:rPr lang="en-US" altLang="zh-CN" sz="2200" dirty="0">
                <a:solidFill>
                  <a:srgbClr val="212121"/>
                </a:solidFill>
                <a:latin typeface="Calibri" panose="020F0502020204030204" pitchFamily="34" charset="0"/>
                <a:cs typeface="Calibri" panose="020F0502020204030204" pitchFamily="34" charset="0"/>
              </a:rPr>
              <a:t>IN: KUSHIDA, C. (Eds.) </a:t>
            </a:r>
            <a:r>
              <a:rPr lang="en-US" altLang="zh-CN" sz="2200" i="1" dirty="0">
                <a:solidFill>
                  <a:srgbClr val="212121"/>
                </a:solidFill>
                <a:latin typeface="Calibri" panose="020F0502020204030204" pitchFamily="34" charset="0"/>
                <a:cs typeface="Calibri" panose="020F0502020204030204" pitchFamily="34" charset="0"/>
              </a:rPr>
              <a:t>Encyclopedia of Sleep</a:t>
            </a:r>
            <a:r>
              <a:rPr lang="en-US" altLang="zh-CN" sz="2200" dirty="0">
                <a:solidFill>
                  <a:srgbClr val="212121"/>
                </a:solidFill>
                <a:latin typeface="Calibri" panose="020F0502020204030204" pitchFamily="34" charset="0"/>
                <a:cs typeface="Calibri" panose="020F0502020204030204" pitchFamily="34" charset="0"/>
              </a:rPr>
              <a:t>, </a:t>
            </a:r>
            <a:r>
              <a:rPr lang="en-US" altLang="zh-CN" sz="2200" dirty="0" err="1">
                <a:solidFill>
                  <a:srgbClr val="212121"/>
                </a:solidFill>
                <a:latin typeface="Calibri" panose="020F0502020204030204" pitchFamily="34" charset="0"/>
                <a:cs typeface="Calibri" panose="020F0502020204030204" pitchFamily="34" charset="0"/>
              </a:rPr>
              <a:t>London:Academic</a:t>
            </a:r>
            <a:r>
              <a:rPr lang="en-US" altLang="zh-CN" sz="2200" dirty="0">
                <a:solidFill>
                  <a:srgbClr val="212121"/>
                </a:solidFill>
                <a:latin typeface="Calibri" panose="020F0502020204030204" pitchFamily="34" charset="0"/>
                <a:cs typeface="Calibri" panose="020F0502020204030204" pitchFamily="34" charset="0"/>
              </a:rPr>
              <a:t> Press, pp453-459.</a:t>
            </a:r>
          </a:p>
          <a:p>
            <a:pPr marL="0" indent="0">
              <a:buNone/>
            </a:pPr>
            <a:r>
              <a:rPr lang="en-US" altLang="zh-CN" sz="2200" b="0" i="0" dirty="0">
                <a:solidFill>
                  <a:srgbClr val="212121"/>
                </a:solidFill>
                <a:effectLst/>
                <a:latin typeface="Calibri" panose="020F0502020204030204" pitchFamily="34" charset="0"/>
                <a:cs typeface="Calibri" panose="020F0502020204030204" pitchFamily="34" charset="0"/>
              </a:rPr>
              <a:t>CALANDRA-BUONAURA, G., ALESSANDRIA, M., LIGUORI, R., LUGARESI, E. &amp; PROVINI, F. (2014) Hypnic jerks: neurophysiological characterization of a new motor pattern. </a:t>
            </a:r>
            <a:r>
              <a:rPr lang="en-US" altLang="zh-CN" sz="2200" b="0" i="1" dirty="0">
                <a:solidFill>
                  <a:srgbClr val="212121"/>
                </a:solidFill>
                <a:effectLst/>
                <a:latin typeface="Calibri" panose="020F0502020204030204" pitchFamily="34" charset="0"/>
                <a:cs typeface="Calibri" panose="020F0502020204030204" pitchFamily="34" charset="0"/>
              </a:rPr>
              <a:t>Sleep Med. </a:t>
            </a:r>
            <a:r>
              <a:rPr lang="en-US" altLang="zh-CN" sz="2200" b="0" i="0" dirty="0">
                <a:solidFill>
                  <a:srgbClr val="212121"/>
                </a:solidFill>
                <a:effectLst/>
                <a:latin typeface="Calibri" panose="020F0502020204030204" pitchFamily="34" charset="0"/>
                <a:cs typeface="Calibri" panose="020F0502020204030204" pitchFamily="34" charset="0"/>
              </a:rPr>
              <a:t>15(6), 725-727. </a:t>
            </a:r>
          </a:p>
          <a:p>
            <a:pPr marL="0" indent="0">
              <a:buNone/>
            </a:pPr>
            <a:r>
              <a:rPr lang="en-US" altLang="zh-CN" sz="2200" dirty="0">
                <a:latin typeface="Calibri" panose="020F0502020204030204" pitchFamily="34" charset="0"/>
                <a:cs typeface="Calibri" panose="020F0502020204030204" pitchFamily="34" charset="0"/>
              </a:rPr>
              <a:t>Pana-</a:t>
            </a:r>
            <a:r>
              <a:rPr lang="en-US" altLang="zh-CN" sz="2200" dirty="0" err="1">
                <a:latin typeface="Calibri" panose="020F0502020204030204" pitchFamily="34" charset="0"/>
                <a:cs typeface="Calibri" panose="020F0502020204030204" pitchFamily="34" charset="0"/>
              </a:rPr>
              <a:t>Cryan</a:t>
            </a:r>
            <a:r>
              <a:rPr lang="en-US" altLang="zh-CN" sz="2200" dirty="0">
                <a:latin typeface="Calibri" panose="020F0502020204030204" pitchFamily="34" charset="0"/>
                <a:cs typeface="Calibri" panose="020F0502020204030204" pitchFamily="34" charset="0"/>
              </a:rPr>
              <a:t>, R. (2020) </a:t>
            </a:r>
            <a:r>
              <a:rPr lang="en-US" altLang="zh-CN" sz="2200" i="1" dirty="0" err="1">
                <a:latin typeface="Calibri" panose="020F0502020204030204" pitchFamily="34" charset="0"/>
                <a:cs typeface="Calibri" panose="020F0502020204030204" pitchFamily="34" charset="0"/>
              </a:rPr>
              <a:t>QuickStats</a:t>
            </a:r>
            <a:r>
              <a:rPr lang="en-US" altLang="zh-CN" sz="2200" i="1" dirty="0">
                <a:latin typeface="Calibri" panose="020F0502020204030204" pitchFamily="34" charset="0"/>
                <a:cs typeface="Calibri" panose="020F0502020204030204" pitchFamily="34" charset="0"/>
              </a:rPr>
              <a:t>: Percentage of Currently Employed Adults Aged ≥18 Years Who Reported an Average of ≤6 Hours of Sleep per 24-Hour Period, by Employment Category — National Health Interview Survey, United States, 2008–2009 and 2017–2018</a:t>
            </a:r>
            <a:r>
              <a:rPr lang="en-US" altLang="zh-CN" sz="2200" dirty="0">
                <a:latin typeface="Calibri" panose="020F0502020204030204" pitchFamily="34" charset="0"/>
                <a:cs typeface="Calibri" panose="020F0502020204030204" pitchFamily="34" charset="0"/>
              </a:rPr>
              <a:t> [online]</a:t>
            </a:r>
            <a:r>
              <a:rPr lang="en-US" altLang="zh-CN" sz="2200" i="1" dirty="0">
                <a:latin typeface="Calibri" panose="020F0502020204030204" pitchFamily="34" charset="0"/>
                <a:cs typeface="Calibri" panose="020F0502020204030204" pitchFamily="34" charset="0"/>
              </a:rPr>
              <a:t>. </a:t>
            </a:r>
            <a:r>
              <a:rPr lang="en-US" altLang="zh-CN" sz="2200" dirty="0">
                <a:latin typeface="Calibri" panose="020F0502020204030204" pitchFamily="34" charset="0"/>
                <a:cs typeface="Calibri" panose="020F0502020204030204" pitchFamily="34" charset="0"/>
              </a:rPr>
              <a:t>Centers for Disease Control and Prevention. Available from: </a:t>
            </a:r>
            <a:r>
              <a:rPr lang="en-US" altLang="zh-CN" sz="2200" dirty="0">
                <a:latin typeface="Calibri" panose="020F0502020204030204" pitchFamily="34" charset="0"/>
                <a:cs typeface="Calibri" panose="020F0502020204030204" pitchFamily="34" charset="0"/>
                <a:hlinkClick r:id="rId4"/>
              </a:rPr>
              <a:t>https://www.cdc.gov/mmwr/volumes/69/wr/mm6916a5.htm</a:t>
            </a:r>
            <a:r>
              <a:rPr lang="en-US" altLang="zh-CN" sz="2200" dirty="0">
                <a:latin typeface="Calibri" panose="020F0502020204030204" pitchFamily="34" charset="0"/>
                <a:cs typeface="Calibri" panose="020F0502020204030204" pitchFamily="34" charset="0"/>
              </a:rPr>
              <a:t> [Accessed 07/12/2021].</a:t>
            </a:r>
          </a:p>
          <a:p>
            <a:pPr marL="0" indent="0">
              <a:buNone/>
            </a:pPr>
            <a:r>
              <a:rPr lang="en-US" altLang="zh-CN" sz="2200" dirty="0">
                <a:latin typeface="Calibri" panose="020F0502020204030204" pitchFamily="34" charset="0"/>
                <a:cs typeface="Calibri" panose="020F0502020204030204" pitchFamily="34" charset="0"/>
              </a:rPr>
              <a:t>Mantua, J. &amp; Simonelli, G. (2019) Sleep duration and cognition: is there an ideal amount? </a:t>
            </a:r>
            <a:r>
              <a:rPr lang="en-US" altLang="zh-CN" sz="2200" i="1" dirty="0">
                <a:latin typeface="Calibri" panose="020F0502020204030204" pitchFamily="34" charset="0"/>
                <a:cs typeface="Calibri" panose="020F0502020204030204" pitchFamily="34" charset="0"/>
              </a:rPr>
              <a:t>Sleep.</a:t>
            </a:r>
            <a:r>
              <a:rPr lang="en-US" altLang="zh-CN" sz="2200" dirty="0">
                <a:latin typeface="Calibri" panose="020F0502020204030204" pitchFamily="34" charset="0"/>
                <a:cs typeface="Calibri" panose="020F0502020204030204" pitchFamily="34" charset="0"/>
              </a:rPr>
              <a:t> 42(3), zsz010.</a:t>
            </a:r>
            <a:endParaRPr lang="en-US" altLang="zh-CN" sz="2200" dirty="0">
              <a:solidFill>
                <a:srgbClr val="212121"/>
              </a:solidFill>
              <a:latin typeface="BlinkMacSystemFont"/>
            </a:endParaRPr>
          </a:p>
        </p:txBody>
      </p:sp>
      <p:sp>
        <p:nvSpPr>
          <p:cNvPr id="4" name="矩形 3">
            <a:extLst>
              <a:ext uri="{FF2B5EF4-FFF2-40B4-BE49-F238E27FC236}">
                <a16:creationId xmlns:a16="http://schemas.microsoft.com/office/drawing/2014/main" id="{CDAE9223-CCCF-470B-8749-6E4E3831202D}"/>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5" name="图片 4"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5"/>
          <a:srcRect l="2461"/>
          <a:stretch/>
        </p:blipFill>
        <p:spPr>
          <a:xfrm>
            <a:off x="10259845" y="5144052"/>
            <a:ext cx="1740521" cy="1492327"/>
          </a:xfrm>
          <a:prstGeom prst="rect">
            <a:avLst/>
          </a:prstGeom>
        </p:spPr>
      </p:pic>
      <p:sp>
        <p:nvSpPr>
          <p:cNvPr id="6" name="流程图: 接点 5">
            <a:extLst>
              <a:ext uri="{FF2B5EF4-FFF2-40B4-BE49-F238E27FC236}">
                <a16:creationId xmlns:a16="http://schemas.microsoft.com/office/drawing/2014/main" id="{C2388C86-0070-4D14-8580-4B5E5F2C0B4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流程图: 接点 6">
            <a:extLst>
              <a:ext uri="{FF2B5EF4-FFF2-40B4-BE49-F238E27FC236}">
                <a16:creationId xmlns:a16="http://schemas.microsoft.com/office/drawing/2014/main" id="{FD1E7F11-C7BF-4D86-AA46-090DD1D0DE0B}"/>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9" name="Audio 8">
            <a:hlinkClick r:id="" action="ppaction://media"/>
            <a:extLst>
              <a:ext uri="{FF2B5EF4-FFF2-40B4-BE49-F238E27FC236}">
                <a16:creationId xmlns:a16="http://schemas.microsoft.com/office/drawing/2014/main" id="{8CB73C88-6F1E-4C42-8D7D-7DB870E7EBC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06544590"/>
      </p:ext>
    </p:extLst>
  </p:cSld>
  <p:clrMapOvr>
    <a:masterClrMapping/>
  </p:clrMapOvr>
  <mc:AlternateContent xmlns:mc="http://schemas.openxmlformats.org/markup-compatibility/2006" xmlns:p14="http://schemas.microsoft.com/office/powerpoint/2010/main">
    <mc:Choice Requires="p14">
      <p:transition spd="slow" p14:dur="2000" advTm="3343"/>
    </mc:Choice>
    <mc:Fallback xmlns="">
      <p:transition spd="slow" advTm="3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B8594C-6F29-4512-9E6D-5F7D79D27CB7}"/>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Image Credits</a:t>
            </a:r>
            <a:endParaRPr lang="zh-CN" altLang="en-US" b="1"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04790EE2-CA31-4FD3-B11F-72C40042FC71}"/>
              </a:ext>
            </a:extLst>
          </p:cNvPr>
          <p:cNvSpPr>
            <a:spLocks noGrp="1"/>
          </p:cNvSpPr>
          <p:nvPr>
            <p:ph idx="1"/>
          </p:nvPr>
        </p:nvSpPr>
        <p:spPr>
          <a:xfrm>
            <a:off x="785306" y="1690688"/>
            <a:ext cx="10515600" cy="4351338"/>
          </a:xfrm>
        </p:spPr>
        <p:txBody>
          <a:bodyPr>
            <a:noAutofit/>
          </a:bodyPr>
          <a:lstStyle/>
          <a:p>
            <a:pPr marL="0" indent="0">
              <a:buNone/>
            </a:pPr>
            <a:r>
              <a:rPr lang="en-US" altLang="zh-CN" sz="2400" dirty="0">
                <a:latin typeface="Calibri" panose="020F0502020204030204" pitchFamily="34" charset="0"/>
                <a:cs typeface="Calibri" panose="020F0502020204030204" pitchFamily="34" charset="0"/>
              </a:rPr>
              <a:t>https://</a:t>
            </a:r>
            <a:r>
              <a:rPr lang="en-US" altLang="zh-CN" sz="2400" dirty="0" err="1">
                <a:latin typeface="Calibri" panose="020F0502020204030204" pitchFamily="34" charset="0"/>
                <a:cs typeface="Calibri" panose="020F0502020204030204" pitchFamily="34" charset="0"/>
              </a:rPr>
              <a:t>www.sleepresolutions.com</a:t>
            </a:r>
            <a:r>
              <a:rPr lang="en-US" altLang="zh-CN" sz="2400" dirty="0">
                <a:latin typeface="Calibri" panose="020F0502020204030204" pitchFamily="34" charset="0"/>
                <a:cs typeface="Calibri" panose="020F0502020204030204" pitchFamily="34" charset="0"/>
              </a:rPr>
              <a:t>/blog/rem-sleep-what-it-is-why-we-need-it</a:t>
            </a:r>
          </a:p>
          <a:p>
            <a:pPr marL="0" indent="0">
              <a:buNone/>
            </a:pPr>
            <a:r>
              <a:rPr lang="en-US" altLang="zh-CN" sz="2400" dirty="0">
                <a:latin typeface="Calibri" panose="020F0502020204030204" pitchFamily="34" charset="0"/>
                <a:cs typeface="Calibri" panose="020F0502020204030204" pitchFamily="34" charset="0"/>
              </a:rPr>
              <a:t>https://</a:t>
            </a:r>
            <a:r>
              <a:rPr lang="en-US" altLang="zh-CN" sz="2400" dirty="0" err="1">
                <a:latin typeface="Calibri" panose="020F0502020204030204" pitchFamily="34" charset="0"/>
                <a:cs typeface="Calibri" panose="020F0502020204030204" pitchFamily="34" charset="0"/>
              </a:rPr>
              <a:t>www.awesomeinventions.com</a:t>
            </a:r>
            <a:r>
              <a:rPr lang="en-US" altLang="zh-CN" sz="2400" dirty="0">
                <a:latin typeface="Calibri" panose="020F0502020204030204" pitchFamily="34" charset="0"/>
                <a:cs typeface="Calibri" panose="020F0502020204030204" pitchFamily="34" charset="0"/>
              </a:rPr>
              <a:t>/wp-content/uploads/2016/03/rem-</a:t>
            </a:r>
            <a:r>
              <a:rPr lang="en-US" altLang="zh-CN" sz="2400" dirty="0" err="1">
                <a:latin typeface="Calibri" panose="020F0502020204030204" pitchFamily="34" charset="0"/>
                <a:cs typeface="Calibri" panose="020F0502020204030204" pitchFamily="34" charset="0"/>
              </a:rPr>
              <a:t>paralysis.jpg</a:t>
            </a:r>
            <a:endParaRPr lang="en-US" altLang="zh-CN" sz="2400" dirty="0">
              <a:latin typeface="Calibri" panose="020F0502020204030204" pitchFamily="34" charset="0"/>
              <a:cs typeface="Calibri" panose="020F0502020204030204" pitchFamily="34" charset="0"/>
            </a:endParaRPr>
          </a:p>
          <a:p>
            <a:pPr marL="0" indent="0">
              <a:buNone/>
            </a:pPr>
            <a:r>
              <a:rPr lang="en-US" altLang="zh-CN" sz="2400" dirty="0">
                <a:latin typeface="Calibri" panose="020F0502020204030204" pitchFamily="34" charset="0"/>
                <a:cs typeface="Calibri" panose="020F0502020204030204" pitchFamily="34" charset="0"/>
              </a:rPr>
              <a:t>https://</a:t>
            </a:r>
            <a:r>
              <a:rPr lang="en-US" altLang="zh-CN" sz="2400" dirty="0" err="1">
                <a:latin typeface="Calibri" panose="020F0502020204030204" pitchFamily="34" charset="0"/>
                <a:cs typeface="Calibri" panose="020F0502020204030204" pitchFamily="34" charset="0"/>
              </a:rPr>
              <a:t>www.wise-geek.com</a:t>
            </a:r>
            <a:r>
              <a:rPr lang="en-US" altLang="zh-CN" sz="2400" dirty="0">
                <a:latin typeface="Calibri" panose="020F0502020204030204" pitchFamily="34" charset="0"/>
                <a:cs typeface="Calibri" panose="020F0502020204030204" pitchFamily="34" charset="0"/>
              </a:rPr>
              <a:t>/what-is-rem-behavior-</a:t>
            </a:r>
            <a:r>
              <a:rPr lang="en-US" altLang="zh-CN" sz="2400" dirty="0" err="1">
                <a:latin typeface="Calibri" panose="020F0502020204030204" pitchFamily="34" charset="0"/>
                <a:cs typeface="Calibri" panose="020F0502020204030204" pitchFamily="34" charset="0"/>
              </a:rPr>
              <a:t>disorder.htm</a:t>
            </a:r>
            <a:endParaRPr lang="en-US" altLang="zh-CN" sz="2400" dirty="0">
              <a:latin typeface="Calibri" panose="020F0502020204030204" pitchFamily="34" charset="0"/>
              <a:cs typeface="Calibri" panose="020F0502020204030204" pitchFamily="34" charset="0"/>
            </a:endParaRPr>
          </a:p>
          <a:p>
            <a:pPr marL="0" indent="0">
              <a:buNone/>
            </a:pPr>
            <a:r>
              <a:rPr lang="en-US" altLang="zh-CN" sz="2400" dirty="0">
                <a:solidFill>
                  <a:srgbClr val="212121"/>
                </a:solidFill>
                <a:latin typeface="Calibri" panose="020F0502020204030204" pitchFamily="34" charset="0"/>
                <a:cs typeface="Calibri" panose="020F0502020204030204" pitchFamily="34" charset="0"/>
              </a:rPr>
              <a:t>https://</a:t>
            </a:r>
            <a:r>
              <a:rPr lang="en-US" altLang="zh-CN" sz="2400" dirty="0" err="1">
                <a:solidFill>
                  <a:srgbClr val="212121"/>
                </a:solidFill>
                <a:latin typeface="Calibri" panose="020F0502020204030204" pitchFamily="34" charset="0"/>
                <a:cs typeface="Calibri" panose="020F0502020204030204" pitchFamily="34" charset="0"/>
              </a:rPr>
              <a:t>www.shutterstock.com</a:t>
            </a:r>
            <a:r>
              <a:rPr lang="en-US" altLang="zh-CN" sz="2400" dirty="0">
                <a:solidFill>
                  <a:srgbClr val="212121"/>
                </a:solidFill>
                <a:latin typeface="Calibri" panose="020F0502020204030204" pitchFamily="34" charset="0"/>
                <a:cs typeface="Calibri" panose="020F0502020204030204" pitchFamily="34" charset="0"/>
              </a:rPr>
              <a:t>/</a:t>
            </a:r>
            <a:r>
              <a:rPr lang="en-US" altLang="zh-CN" sz="2400" dirty="0" err="1">
                <a:solidFill>
                  <a:srgbClr val="212121"/>
                </a:solidFill>
                <a:latin typeface="Calibri" panose="020F0502020204030204" pitchFamily="34" charset="0"/>
                <a:cs typeface="Calibri" panose="020F0502020204030204" pitchFamily="34" charset="0"/>
              </a:rPr>
              <a:t>zh</a:t>
            </a:r>
            <a:r>
              <a:rPr lang="en-US" altLang="zh-CN" sz="2400" dirty="0">
                <a:solidFill>
                  <a:srgbClr val="212121"/>
                </a:solidFill>
                <a:latin typeface="Calibri" panose="020F0502020204030204" pitchFamily="34" charset="0"/>
                <a:cs typeface="Calibri" panose="020F0502020204030204" pitchFamily="34" charset="0"/>
              </a:rPr>
              <a:t>/search/</a:t>
            </a:r>
            <a:r>
              <a:rPr lang="en-US" altLang="zh-CN" sz="2400" dirty="0" err="1">
                <a:solidFill>
                  <a:srgbClr val="212121"/>
                </a:solidFill>
                <a:latin typeface="Calibri" panose="020F0502020204030204" pitchFamily="34" charset="0"/>
                <a:cs typeface="Calibri" panose="020F0502020204030204" pitchFamily="34" charset="0"/>
              </a:rPr>
              <a:t>mental+disorder+cartoon</a:t>
            </a:r>
            <a:endParaRPr lang="en-US" altLang="zh-CN" sz="2400" dirty="0">
              <a:solidFill>
                <a:srgbClr val="212121"/>
              </a:solidFill>
              <a:latin typeface="Calibri" panose="020F0502020204030204" pitchFamily="34" charset="0"/>
              <a:cs typeface="Calibri" panose="020F0502020204030204" pitchFamily="34" charset="0"/>
            </a:endParaRPr>
          </a:p>
          <a:p>
            <a:pPr marL="0" indent="0">
              <a:buNone/>
            </a:pPr>
            <a:r>
              <a:rPr lang="en-US" altLang="zh-CN" sz="2400" dirty="0">
                <a:solidFill>
                  <a:srgbClr val="212121"/>
                </a:solidFill>
                <a:latin typeface="Calibri" panose="020F0502020204030204" pitchFamily="34" charset="0"/>
                <a:cs typeface="Calibri" panose="020F0502020204030204" pitchFamily="34" charset="0"/>
              </a:rPr>
              <a:t>https://</a:t>
            </a:r>
            <a:r>
              <a:rPr lang="en-US" altLang="zh-CN" sz="2400" dirty="0" err="1">
                <a:solidFill>
                  <a:srgbClr val="212121"/>
                </a:solidFill>
                <a:latin typeface="Calibri" panose="020F0502020204030204" pitchFamily="34" charset="0"/>
                <a:cs typeface="Calibri" panose="020F0502020204030204" pitchFamily="34" charset="0"/>
              </a:rPr>
              <a:t>www.kindpng.com</a:t>
            </a:r>
            <a:r>
              <a:rPr lang="en-US" altLang="zh-CN" sz="2400" dirty="0">
                <a:solidFill>
                  <a:srgbClr val="212121"/>
                </a:solidFill>
                <a:latin typeface="Calibri" panose="020F0502020204030204" pitchFamily="34" charset="0"/>
                <a:cs typeface="Calibri" panose="020F0502020204030204" pitchFamily="34" charset="0"/>
              </a:rPr>
              <a:t>/</a:t>
            </a:r>
            <a:r>
              <a:rPr lang="en-US" altLang="zh-CN" sz="2400" dirty="0" err="1">
                <a:solidFill>
                  <a:srgbClr val="212121"/>
                </a:solidFill>
                <a:latin typeface="Calibri" panose="020F0502020204030204" pitchFamily="34" charset="0"/>
                <a:cs typeface="Calibri" panose="020F0502020204030204" pitchFamily="34" charset="0"/>
              </a:rPr>
              <a:t>imgv</a:t>
            </a:r>
            <a:r>
              <a:rPr lang="en-US" altLang="zh-CN" sz="2400" dirty="0">
                <a:solidFill>
                  <a:srgbClr val="212121"/>
                </a:solidFill>
                <a:latin typeface="Calibri" panose="020F0502020204030204" pitchFamily="34" charset="0"/>
                <a:cs typeface="Calibri" panose="020F0502020204030204" pitchFamily="34" charset="0"/>
              </a:rPr>
              <a:t>/</a:t>
            </a:r>
            <a:r>
              <a:rPr lang="en-US" altLang="zh-CN" sz="2400" dirty="0" err="1">
                <a:solidFill>
                  <a:srgbClr val="212121"/>
                </a:solidFill>
                <a:latin typeface="Calibri" panose="020F0502020204030204" pitchFamily="34" charset="0"/>
                <a:cs typeface="Calibri" panose="020F0502020204030204" pitchFamily="34" charset="0"/>
              </a:rPr>
              <a:t>iRRxhhh_shocked</a:t>
            </a:r>
            <a:r>
              <a:rPr lang="en-US" altLang="zh-CN" sz="2400" dirty="0">
                <a:solidFill>
                  <a:srgbClr val="212121"/>
                </a:solidFill>
                <a:latin typeface="Calibri" panose="020F0502020204030204" pitchFamily="34" charset="0"/>
                <a:cs typeface="Calibri" panose="020F0502020204030204" pitchFamily="34" charset="0"/>
              </a:rPr>
              <a:t>-</a:t>
            </a:r>
            <a:r>
              <a:rPr lang="en-US" altLang="zh-CN" sz="2400" dirty="0" err="1">
                <a:solidFill>
                  <a:srgbClr val="212121"/>
                </a:solidFill>
                <a:latin typeface="Calibri" panose="020F0502020204030204" pitchFamily="34" charset="0"/>
                <a:cs typeface="Calibri" panose="020F0502020204030204" pitchFamily="34" charset="0"/>
              </a:rPr>
              <a:t>png</a:t>
            </a:r>
            <a:r>
              <a:rPr lang="en-US" altLang="zh-CN" sz="2400" dirty="0">
                <a:solidFill>
                  <a:srgbClr val="212121"/>
                </a:solidFill>
                <a:latin typeface="Calibri" panose="020F0502020204030204" pitchFamily="34" charset="0"/>
                <a:cs typeface="Calibri" panose="020F0502020204030204" pitchFamily="34" charset="0"/>
              </a:rPr>
              <a:t>-page-hand-over-mouth-cartoon-transparent/</a:t>
            </a:r>
          </a:p>
          <a:p>
            <a:pPr marL="0" indent="0">
              <a:buNone/>
            </a:pPr>
            <a:r>
              <a:rPr lang="en-US" altLang="zh-CN" sz="2400" dirty="0">
                <a:solidFill>
                  <a:srgbClr val="212121"/>
                </a:solidFill>
                <a:latin typeface="Calibri" panose="020F0502020204030204" pitchFamily="34" charset="0"/>
                <a:cs typeface="Calibri" panose="020F0502020204030204" pitchFamily="34" charset="0"/>
              </a:rPr>
              <a:t>http://</a:t>
            </a:r>
            <a:r>
              <a:rPr lang="en-US" altLang="zh-CN" sz="2400" dirty="0" err="1">
                <a:solidFill>
                  <a:srgbClr val="212121"/>
                </a:solidFill>
                <a:latin typeface="Calibri" panose="020F0502020204030204" pitchFamily="34" charset="0"/>
                <a:cs typeface="Calibri" panose="020F0502020204030204" pitchFamily="34" charset="0"/>
              </a:rPr>
              <a:t>miratico.com</a:t>
            </a:r>
            <a:r>
              <a:rPr lang="en-US" altLang="zh-CN" sz="2400" dirty="0">
                <a:solidFill>
                  <a:srgbClr val="212121"/>
                </a:solidFill>
                <a:latin typeface="Calibri" panose="020F0502020204030204" pitchFamily="34" charset="0"/>
                <a:cs typeface="Calibri" panose="020F0502020204030204" pitchFamily="34" charset="0"/>
              </a:rPr>
              <a:t>/every-night-sleep-descended-heavens/stages/</a:t>
            </a:r>
          </a:p>
          <a:p>
            <a:pPr marL="0" indent="0">
              <a:buNone/>
            </a:pPr>
            <a:r>
              <a:rPr lang="en-US" altLang="zh-CN" sz="2400" dirty="0">
                <a:solidFill>
                  <a:srgbClr val="212121"/>
                </a:solidFill>
                <a:latin typeface="Calibri" panose="020F0502020204030204" pitchFamily="34" charset="0"/>
                <a:cs typeface="Calibri" panose="020F0502020204030204" pitchFamily="34" charset="0"/>
              </a:rPr>
              <a:t>http://</a:t>
            </a:r>
            <a:r>
              <a:rPr lang="en-US" altLang="zh-CN" sz="2400" dirty="0" err="1">
                <a:solidFill>
                  <a:srgbClr val="212121"/>
                </a:solidFill>
                <a:latin typeface="Calibri" panose="020F0502020204030204" pitchFamily="34" charset="0"/>
                <a:cs typeface="Calibri" panose="020F0502020204030204" pitchFamily="34" charset="0"/>
              </a:rPr>
              <a:t>www.end</a:t>
            </a:r>
            <a:r>
              <a:rPr lang="en-US" altLang="zh-CN" sz="2400" dirty="0">
                <a:solidFill>
                  <a:srgbClr val="212121"/>
                </a:solidFill>
                <a:latin typeface="Calibri" panose="020F0502020204030204" pitchFamily="34" charset="0"/>
                <a:cs typeface="Calibri" panose="020F0502020204030204" pitchFamily="34" charset="0"/>
              </a:rPr>
              <a:t>-your-sleep-</a:t>
            </a:r>
            <a:r>
              <a:rPr lang="en-US" altLang="zh-CN" sz="2400" dirty="0" err="1">
                <a:solidFill>
                  <a:srgbClr val="212121"/>
                </a:solidFill>
                <a:latin typeface="Calibri" panose="020F0502020204030204" pitchFamily="34" charset="0"/>
                <a:cs typeface="Calibri" panose="020F0502020204030204" pitchFamily="34" charset="0"/>
              </a:rPr>
              <a:t>deprivation.com</a:t>
            </a:r>
            <a:r>
              <a:rPr lang="en-US" altLang="zh-CN" sz="2400" dirty="0">
                <a:solidFill>
                  <a:srgbClr val="212121"/>
                </a:solidFill>
                <a:latin typeface="Calibri" panose="020F0502020204030204" pitchFamily="34" charset="0"/>
                <a:cs typeface="Calibri" panose="020F0502020204030204" pitchFamily="34" charset="0"/>
              </a:rPr>
              <a:t>/what-is-</a:t>
            </a:r>
            <a:r>
              <a:rPr lang="en-US" altLang="zh-CN" sz="2400" dirty="0" err="1">
                <a:solidFill>
                  <a:srgbClr val="212121"/>
                </a:solidFill>
                <a:latin typeface="Calibri" panose="020F0502020204030204" pitchFamily="34" charset="0"/>
                <a:cs typeface="Calibri" panose="020F0502020204030204" pitchFamily="34" charset="0"/>
              </a:rPr>
              <a:t>sleep.html</a:t>
            </a:r>
            <a:endParaRPr lang="en-US" altLang="zh-CN" dirty="0">
              <a:solidFill>
                <a:srgbClr val="212121"/>
              </a:solidFill>
              <a:latin typeface="Calibri" panose="020F0502020204030204" pitchFamily="34" charset="0"/>
              <a:cs typeface="Calibri" panose="020F0502020204030204" pitchFamily="34" charset="0"/>
            </a:endParaRPr>
          </a:p>
        </p:txBody>
      </p:sp>
      <p:sp>
        <p:nvSpPr>
          <p:cNvPr id="4" name="矩形 3">
            <a:extLst>
              <a:ext uri="{FF2B5EF4-FFF2-40B4-BE49-F238E27FC236}">
                <a16:creationId xmlns:a16="http://schemas.microsoft.com/office/drawing/2014/main" id="{CDAE9223-CCCF-470B-8749-6E4E3831202D}"/>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5" name="图片 4"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4"/>
          <a:srcRect l="2461"/>
          <a:stretch/>
        </p:blipFill>
        <p:spPr>
          <a:xfrm>
            <a:off x="10226804" y="5144052"/>
            <a:ext cx="1740521" cy="1492327"/>
          </a:xfrm>
          <a:prstGeom prst="rect">
            <a:avLst/>
          </a:prstGeom>
        </p:spPr>
      </p:pic>
      <p:sp>
        <p:nvSpPr>
          <p:cNvPr id="6" name="流程图: 接点 5">
            <a:extLst>
              <a:ext uri="{FF2B5EF4-FFF2-40B4-BE49-F238E27FC236}">
                <a16:creationId xmlns:a16="http://schemas.microsoft.com/office/drawing/2014/main" id="{C2388C86-0070-4D14-8580-4B5E5F2C0B4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流程图: 接点 6">
            <a:extLst>
              <a:ext uri="{FF2B5EF4-FFF2-40B4-BE49-F238E27FC236}">
                <a16:creationId xmlns:a16="http://schemas.microsoft.com/office/drawing/2014/main" id="{FD1E7F11-C7BF-4D86-AA46-090DD1D0DE0B}"/>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9" name="Audio 8">
            <a:hlinkClick r:id="" action="ppaction://media"/>
            <a:extLst>
              <a:ext uri="{FF2B5EF4-FFF2-40B4-BE49-F238E27FC236}">
                <a16:creationId xmlns:a16="http://schemas.microsoft.com/office/drawing/2014/main" id="{281B3BE0-B020-B140-BED1-5E13196589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79657761"/>
      </p:ext>
    </p:extLst>
  </p:cSld>
  <p:clrMapOvr>
    <a:masterClrMapping/>
  </p:clrMapOvr>
  <mc:AlternateContent xmlns:mc="http://schemas.openxmlformats.org/markup-compatibility/2006" xmlns:p14="http://schemas.microsoft.com/office/powerpoint/2010/main">
    <mc:Choice Requires="p14">
      <p:transition spd="slow" p14:dur="2000" advTm="2645"/>
    </mc:Choice>
    <mc:Fallback xmlns="">
      <p:transition spd="slow" advTm="26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2B1A5C7-2A70-416B-87FD-599E9A088164}"/>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5" name="图片 4" descr="卡通画&#10;&#10;描述已自动生成">
            <a:extLst>
              <a:ext uri="{FF2B5EF4-FFF2-40B4-BE49-F238E27FC236}">
                <a16:creationId xmlns:a16="http://schemas.microsoft.com/office/drawing/2014/main" id="{E4F3A528-3D72-4864-87B2-A66429CA0E26}"/>
              </a:ext>
            </a:extLst>
          </p:cNvPr>
          <p:cNvPicPr>
            <a:picLocks noChangeAspect="1"/>
          </p:cNvPicPr>
          <p:nvPr/>
        </p:nvPicPr>
        <p:blipFill rotWithShape="1">
          <a:blip r:embed="rId4"/>
          <a:srcRect l="2461"/>
          <a:stretch/>
        </p:blipFill>
        <p:spPr>
          <a:xfrm>
            <a:off x="10226804" y="5144052"/>
            <a:ext cx="1740521" cy="1492327"/>
          </a:xfrm>
          <a:prstGeom prst="rect">
            <a:avLst/>
          </a:prstGeom>
        </p:spPr>
      </p:pic>
      <p:sp>
        <p:nvSpPr>
          <p:cNvPr id="6" name="流程图: 接点 5">
            <a:extLst>
              <a:ext uri="{FF2B5EF4-FFF2-40B4-BE49-F238E27FC236}">
                <a16:creationId xmlns:a16="http://schemas.microsoft.com/office/drawing/2014/main" id="{4FC85049-926B-4AD4-A610-ABF04356A0C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流程图: 接点 6">
            <a:extLst>
              <a:ext uri="{FF2B5EF4-FFF2-40B4-BE49-F238E27FC236}">
                <a16:creationId xmlns:a16="http://schemas.microsoft.com/office/drawing/2014/main" id="{09104FE9-8745-4A4A-AA86-25D3E9B73085}"/>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 name="文本框 7">
            <a:extLst>
              <a:ext uri="{FF2B5EF4-FFF2-40B4-BE49-F238E27FC236}">
                <a16:creationId xmlns:a16="http://schemas.microsoft.com/office/drawing/2014/main" id="{AD2CE10B-E084-4B55-B746-10C992E42BE3}"/>
              </a:ext>
            </a:extLst>
          </p:cNvPr>
          <p:cNvSpPr txBox="1"/>
          <p:nvPr/>
        </p:nvSpPr>
        <p:spPr>
          <a:xfrm>
            <a:off x="3167321" y="4590054"/>
            <a:ext cx="5439310" cy="1107996"/>
          </a:xfrm>
          <a:prstGeom prst="rect">
            <a:avLst/>
          </a:prstGeom>
          <a:noFill/>
        </p:spPr>
        <p:txBody>
          <a:bodyPr wrap="none" rtlCol="0">
            <a:spAutoFit/>
          </a:bodyPr>
          <a:lstStyle/>
          <a:p>
            <a:r>
              <a:rPr lang="en-US" altLang="zh-CN" sz="6600" b="1" dirty="0">
                <a:solidFill>
                  <a:schemeClr val="accent1">
                    <a:lumMod val="75000"/>
                  </a:schemeClr>
                </a:solidFill>
                <a:latin typeface="Gabriola" panose="04040605051002020D02" pitchFamily="82" charset="0"/>
              </a:rPr>
              <a:t>Thanks for watching</a:t>
            </a:r>
            <a:endParaRPr lang="zh-CN" altLang="en-US" sz="6600" b="1" dirty="0">
              <a:solidFill>
                <a:schemeClr val="accent1">
                  <a:lumMod val="75000"/>
                </a:schemeClr>
              </a:solidFill>
              <a:latin typeface="Gabriola" panose="04040605051002020D02" pitchFamily="82" charset="0"/>
            </a:endParaRPr>
          </a:p>
        </p:txBody>
      </p:sp>
      <p:pic>
        <p:nvPicPr>
          <p:cNvPr id="10" name="我的影片 2_AwvIKK.mp4">
            <a:hlinkClick r:id="" action="ppaction://media"/>
            <a:extLst>
              <a:ext uri="{FF2B5EF4-FFF2-40B4-BE49-F238E27FC236}">
                <a16:creationId xmlns:a16="http://schemas.microsoft.com/office/drawing/2014/main" id="{EF1E3659-9752-A046-AC64-7A262D65741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76449" y="573916"/>
            <a:ext cx="6831548" cy="3842746"/>
          </a:xfrm>
          <a:prstGeom prst="rect">
            <a:avLst/>
          </a:prstGeom>
        </p:spPr>
      </p:pic>
    </p:spTree>
    <p:extLst>
      <p:ext uri="{BB962C8B-B14F-4D97-AF65-F5344CB8AC3E}">
        <p14:creationId xmlns:p14="http://schemas.microsoft.com/office/powerpoint/2010/main" val="3221200414"/>
      </p:ext>
    </p:extLst>
  </p:cSld>
  <p:clrMapOvr>
    <a:masterClrMapping/>
  </p:clrMapOvr>
  <mc:AlternateContent xmlns:mc="http://schemas.openxmlformats.org/markup-compatibility/2006" xmlns:p14="http://schemas.microsoft.com/office/powerpoint/2010/main">
    <mc:Choice Requires="p14">
      <p:transition spd="slow" p14:dur="2000" advTm="1957"/>
    </mc:Choice>
    <mc:Fallback xmlns="">
      <p:transition spd="slow" advTm="19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3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5A923-CD4E-264F-BD83-5069C7A6F859}"/>
              </a:ext>
            </a:extLst>
          </p:cNvPr>
          <p:cNvSpPr>
            <a:spLocks noGrp="1"/>
          </p:cNvSpPr>
          <p:nvPr>
            <p:ph type="title"/>
          </p:nvPr>
        </p:nvSpPr>
        <p:spPr/>
        <p:txBody>
          <a:bodyPr/>
          <a:lstStyle/>
          <a:p>
            <a:r>
              <a:rPr lang="en-US" b="1" dirty="0">
                <a:latin typeface="+mn-lt"/>
              </a:rPr>
              <a:t>Stages of Sleep</a:t>
            </a:r>
          </a:p>
        </p:txBody>
      </p:sp>
      <p:grpSp>
        <p:nvGrpSpPr>
          <p:cNvPr id="5" name="Group 4">
            <a:extLst>
              <a:ext uri="{FF2B5EF4-FFF2-40B4-BE49-F238E27FC236}">
                <a16:creationId xmlns:a16="http://schemas.microsoft.com/office/drawing/2014/main" id="{7C8E33A6-BA2F-7F43-B5C5-7C3ED46CFE80}"/>
              </a:ext>
            </a:extLst>
          </p:cNvPr>
          <p:cNvGrpSpPr/>
          <p:nvPr/>
        </p:nvGrpSpPr>
        <p:grpSpPr>
          <a:xfrm>
            <a:off x="6223379" y="921162"/>
            <a:ext cx="4913544" cy="4329515"/>
            <a:chOff x="6223379" y="1301773"/>
            <a:chExt cx="5854890" cy="5377218"/>
          </a:xfrm>
        </p:grpSpPr>
        <p:pic>
          <p:nvPicPr>
            <p:cNvPr id="7" name="Picture 6">
              <a:extLst>
                <a:ext uri="{FF2B5EF4-FFF2-40B4-BE49-F238E27FC236}">
                  <a16:creationId xmlns:a16="http://schemas.microsoft.com/office/drawing/2014/main" id="{AE1F484A-B6A8-324F-89DD-018596E517F9}"/>
                </a:ext>
              </a:extLst>
            </p:cNvPr>
            <p:cNvPicPr>
              <a:picLocks noChangeAspect="1"/>
            </p:cNvPicPr>
            <p:nvPr/>
          </p:nvPicPr>
          <p:blipFill rotWithShape="1">
            <a:blip r:embed="rId6"/>
            <a:srcRect l="6214" t="3504" r="4443" b="5975"/>
            <a:stretch/>
          </p:blipFill>
          <p:spPr>
            <a:xfrm>
              <a:off x="6223379" y="1301773"/>
              <a:ext cx="5854890" cy="5377218"/>
            </a:xfrm>
            <a:prstGeom prst="rect">
              <a:avLst/>
            </a:prstGeom>
          </p:spPr>
        </p:pic>
        <p:sp>
          <p:nvSpPr>
            <p:cNvPr id="4" name="TextBox 3">
              <a:extLst>
                <a:ext uri="{FF2B5EF4-FFF2-40B4-BE49-F238E27FC236}">
                  <a16:creationId xmlns:a16="http://schemas.microsoft.com/office/drawing/2014/main" id="{54F76817-5D8C-FD40-AA4F-6956AF46BF44}"/>
                </a:ext>
              </a:extLst>
            </p:cNvPr>
            <p:cNvSpPr txBox="1"/>
            <p:nvPr/>
          </p:nvSpPr>
          <p:spPr>
            <a:xfrm>
              <a:off x="9036524" y="1728788"/>
              <a:ext cx="2202335" cy="573384"/>
            </a:xfrm>
            <a:prstGeom prst="rect">
              <a:avLst/>
            </a:prstGeom>
            <a:noFill/>
          </p:spPr>
          <p:txBody>
            <a:bodyPr wrap="square" rtlCol="0">
              <a:spAutoFit/>
            </a:bodyPr>
            <a:lstStyle/>
            <a:p>
              <a:r>
                <a:rPr lang="en-US" sz="2400" dirty="0">
                  <a:solidFill>
                    <a:schemeClr val="accent2"/>
                  </a:solidFill>
                </a:rPr>
                <a:t>Brain waves</a:t>
              </a:r>
            </a:p>
          </p:txBody>
        </p:sp>
      </p:grpSp>
      <p:pic>
        <p:nvPicPr>
          <p:cNvPr id="9" name="Picture 8">
            <a:extLst>
              <a:ext uri="{FF2B5EF4-FFF2-40B4-BE49-F238E27FC236}">
                <a16:creationId xmlns:a16="http://schemas.microsoft.com/office/drawing/2014/main" id="{220697AE-4C9D-2E46-9581-435428C34118}"/>
              </a:ext>
            </a:extLst>
          </p:cNvPr>
          <p:cNvPicPr>
            <a:picLocks noChangeAspect="1"/>
          </p:cNvPicPr>
          <p:nvPr/>
        </p:nvPicPr>
        <p:blipFill rotWithShape="1">
          <a:blip r:embed="rId7"/>
          <a:srcRect l="5402" r="9672"/>
          <a:stretch/>
        </p:blipFill>
        <p:spPr>
          <a:xfrm>
            <a:off x="5580600" y="1607323"/>
            <a:ext cx="5646200" cy="3822809"/>
          </a:xfrm>
          <a:prstGeom prst="rect">
            <a:avLst/>
          </a:prstGeom>
        </p:spPr>
      </p:pic>
      <p:sp>
        <p:nvSpPr>
          <p:cNvPr id="3" name="Content Placeholder 2">
            <a:extLst>
              <a:ext uri="{FF2B5EF4-FFF2-40B4-BE49-F238E27FC236}">
                <a16:creationId xmlns:a16="http://schemas.microsoft.com/office/drawing/2014/main" id="{33C28878-879A-C24C-856B-DFB2A8C6AB0C}"/>
              </a:ext>
            </a:extLst>
          </p:cNvPr>
          <p:cNvSpPr>
            <a:spLocks noGrp="1"/>
          </p:cNvSpPr>
          <p:nvPr>
            <p:ph idx="1"/>
          </p:nvPr>
        </p:nvSpPr>
        <p:spPr>
          <a:xfrm>
            <a:off x="838200" y="1825625"/>
            <a:ext cx="5385179" cy="4329515"/>
          </a:xfrm>
        </p:spPr>
        <p:txBody>
          <a:bodyPr vert="horz" lIns="91440" tIns="45720" rIns="91440" bIns="45720" rtlCol="0" anchor="t">
            <a:normAutofit/>
          </a:bodyPr>
          <a:lstStyle/>
          <a:p>
            <a:r>
              <a:rPr lang="en-US" dirty="0"/>
              <a:t>Non-rapid eye movement, NREM</a:t>
            </a:r>
            <a:endParaRPr lang="en-US" dirty="0">
              <a:cs typeface="Calibri" panose="020F0502020204030204"/>
            </a:endParaRPr>
          </a:p>
          <a:p>
            <a:pPr marL="457200" lvl="1" indent="0">
              <a:buNone/>
            </a:pPr>
            <a:r>
              <a:rPr lang="en-US" dirty="0">
                <a:sym typeface="Wingdings" pitchFamily="2" charset="2"/>
              </a:rPr>
              <a:t> </a:t>
            </a:r>
            <a:r>
              <a:rPr lang="en-US" dirty="0"/>
              <a:t>Stages 1-3</a:t>
            </a:r>
            <a:endParaRPr lang="en-US" dirty="0">
              <a:cs typeface="Calibri"/>
            </a:endParaRPr>
          </a:p>
          <a:p>
            <a:r>
              <a:rPr lang="en-US" dirty="0"/>
              <a:t>Rapid eye movement, REM</a:t>
            </a:r>
          </a:p>
          <a:p>
            <a:pPr marL="457200" lvl="1" indent="0">
              <a:buNone/>
            </a:pPr>
            <a:r>
              <a:rPr lang="en-US" dirty="0">
                <a:sym typeface="Wingdings" pitchFamily="2" charset="2"/>
              </a:rPr>
              <a:t> </a:t>
            </a:r>
            <a:r>
              <a:rPr lang="en-US" dirty="0"/>
              <a:t>Stage 4</a:t>
            </a:r>
            <a:endParaRPr lang="en-US" dirty="0">
              <a:cs typeface="Calibri"/>
            </a:endParaRPr>
          </a:p>
        </p:txBody>
      </p:sp>
      <p:pic>
        <p:nvPicPr>
          <p:cNvPr id="11" name="Audio 10">
            <a:hlinkClick r:id="" action="ppaction://media"/>
            <a:extLst>
              <a:ext uri="{FF2B5EF4-FFF2-40B4-BE49-F238E27FC236}">
                <a16:creationId xmlns:a16="http://schemas.microsoft.com/office/drawing/2014/main" id="{167E74BD-1517-974C-A29A-7535D671E9B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
        <p:nvSpPr>
          <p:cNvPr id="10" name="矩形 9">
            <a:extLst>
              <a:ext uri="{FF2B5EF4-FFF2-40B4-BE49-F238E27FC236}">
                <a16:creationId xmlns:a16="http://schemas.microsoft.com/office/drawing/2014/main" id="{CDAE9223-CCCF-470B-8749-6E4E3831202D}"/>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2" name="图片 11"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9"/>
          <a:srcRect l="2461"/>
          <a:stretch/>
        </p:blipFill>
        <p:spPr>
          <a:xfrm>
            <a:off x="10255347" y="5250677"/>
            <a:ext cx="1740521" cy="1492327"/>
          </a:xfrm>
          <a:prstGeom prst="rect">
            <a:avLst/>
          </a:prstGeom>
        </p:spPr>
      </p:pic>
      <p:sp>
        <p:nvSpPr>
          <p:cNvPr id="13" name="流程图: 接点 12">
            <a:extLst>
              <a:ext uri="{FF2B5EF4-FFF2-40B4-BE49-F238E27FC236}">
                <a16:creationId xmlns:a16="http://schemas.microsoft.com/office/drawing/2014/main" id="{C2388C86-0070-4D14-8580-4B5E5F2C0B44}"/>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流程图: 接点 13">
            <a:extLst>
              <a:ext uri="{FF2B5EF4-FFF2-40B4-BE49-F238E27FC236}">
                <a16:creationId xmlns:a16="http://schemas.microsoft.com/office/drawing/2014/main" id="{FD1E7F11-C7BF-4D86-AA46-090DD1D0DE0B}"/>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1415977904"/>
      </p:ext>
    </p:extLst>
  </p:cSld>
  <p:clrMapOvr>
    <a:masterClrMapping/>
  </p:clrMapOvr>
  <mc:AlternateContent xmlns:mc="http://schemas.openxmlformats.org/markup-compatibility/2006" xmlns:p14="http://schemas.microsoft.com/office/powerpoint/2010/main">
    <mc:Choice Requires="p14">
      <p:transition spd="slow" p14:dur="2000" advTm="53806"/>
    </mc:Choice>
    <mc:Fallback xmlns="">
      <p:transition spd="slow" advTm="538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nodeType="clickEffect">
                                  <p:stCondLst>
                                    <p:cond delay="0"/>
                                  </p:stCondLst>
                                  <p:childTnLst>
                                    <p:set>
                                      <p:cBhvr>
                                        <p:cTn id="23" dur="1" fill="hold">
                                          <p:stCondLst>
                                            <p:cond delay="0"/>
                                          </p:stCondLst>
                                        </p:cTn>
                                        <p:tgtEl>
                                          <p:spTgt spid="5"/>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4" presetClass="entr" presetSubtype="16"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box(in)">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3">
                                            <p:txEl>
                                              <p:pRg st="1" end="1"/>
                                            </p:txEl>
                                          </p:spTgt>
                                        </p:tgtEl>
                                        <p:attrNameLst>
                                          <p:attrName>style.visibility</p:attrName>
                                        </p:attrNameLst>
                                      </p:cBhvr>
                                      <p:to>
                                        <p:strVal val="visible"/>
                                      </p:to>
                                    </p:set>
                                    <p:animEffect transition="in" filter="blinds(horizontal)">
                                      <p:cBhvr>
                                        <p:cTn id="33" dur="500"/>
                                        <p:tgtEl>
                                          <p:spTgt spid="3">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nodeType="clickEffect">
                                  <p:stCondLst>
                                    <p:cond delay="0"/>
                                  </p:stCondLst>
                                  <p:childTnLst>
                                    <p:set>
                                      <p:cBhvr>
                                        <p:cTn id="37" dur="1" fill="hold">
                                          <p:stCondLst>
                                            <p:cond delay="0"/>
                                          </p:stCondLst>
                                        </p:cTn>
                                        <p:tgtEl>
                                          <p:spTgt spid="3">
                                            <p:txEl>
                                              <p:pRg st="3" end="3"/>
                                            </p:txEl>
                                          </p:spTgt>
                                        </p:tgtEl>
                                        <p:attrNameLst>
                                          <p:attrName>style.visibility</p:attrName>
                                        </p:attrNameLst>
                                      </p:cBhvr>
                                      <p:to>
                                        <p:strVal val="visible"/>
                                      </p:to>
                                    </p:set>
                                    <p:animEffect transition="in" filter="blinds(horizontal)">
                                      <p:cBhvr>
                                        <p:cTn id="3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9"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CA63C8-8D7A-4951-8323-F48EDE2C0236}"/>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Non-rapid eye movement, NREM</a:t>
            </a:r>
            <a:endParaRPr lang="zh-CN" altLang="en-US" dirty="0"/>
          </a:p>
        </p:txBody>
      </p:sp>
      <p:sp>
        <p:nvSpPr>
          <p:cNvPr id="9" name="内容占位符 8">
            <a:extLst>
              <a:ext uri="{FF2B5EF4-FFF2-40B4-BE49-F238E27FC236}">
                <a16:creationId xmlns:a16="http://schemas.microsoft.com/office/drawing/2014/main" id="{C03D246F-EAF7-44E8-AEE2-407C51A0285A}"/>
              </a:ext>
            </a:extLst>
          </p:cNvPr>
          <p:cNvSpPr>
            <a:spLocks noGrp="1"/>
          </p:cNvSpPr>
          <p:nvPr>
            <p:ph idx="1"/>
          </p:nvPr>
        </p:nvSpPr>
        <p:spPr/>
        <p:txBody>
          <a:bodyPr/>
          <a:lstStyle/>
          <a:p>
            <a:r>
              <a:rPr lang="en-US" altLang="zh-CN" b="0" i="0" dirty="0">
                <a:solidFill>
                  <a:srgbClr val="333333"/>
                </a:solidFill>
                <a:effectLst/>
                <a:latin typeface="Calibri" panose="020F0502020204030204" pitchFamily="34" charset="0"/>
                <a:cs typeface="Calibri" panose="020F0502020204030204" pitchFamily="34" charset="0"/>
              </a:rPr>
              <a:t>The first type of sleep you enter. </a:t>
            </a:r>
          </a:p>
          <a:p>
            <a:endParaRPr lang="en-US" altLang="zh-CN" dirty="0">
              <a:solidFill>
                <a:srgbClr val="333333"/>
              </a:solidFill>
              <a:latin typeface="Calibri" panose="020F0502020204030204" pitchFamily="34" charset="0"/>
              <a:cs typeface="Calibri" panose="020F0502020204030204" pitchFamily="34" charset="0"/>
            </a:endParaRPr>
          </a:p>
          <a:p>
            <a:pPr marL="0" indent="0">
              <a:buNone/>
            </a:pPr>
            <a:endParaRPr lang="en-US" altLang="zh-CN" b="0" i="0" dirty="0">
              <a:solidFill>
                <a:srgbClr val="333333"/>
              </a:solidFill>
              <a:effectLst/>
              <a:latin typeface="Calibri" panose="020F0502020204030204" pitchFamily="34" charset="0"/>
              <a:cs typeface="Calibri" panose="020F0502020204030204" pitchFamily="34" charset="0"/>
            </a:endParaRPr>
          </a:p>
          <a:p>
            <a:r>
              <a:rPr lang="en-US" altLang="zh-CN" b="0" i="0" dirty="0">
                <a:solidFill>
                  <a:srgbClr val="333333"/>
                </a:solidFill>
                <a:effectLst/>
                <a:latin typeface="Calibri" panose="020F0502020204030204" pitchFamily="34" charset="0"/>
                <a:cs typeface="Calibri" panose="020F0502020204030204" pitchFamily="34" charset="0"/>
              </a:rPr>
              <a:t>3 stages.</a:t>
            </a:r>
          </a:p>
          <a:p>
            <a:endParaRPr lang="zh-CN" altLang="en-US" dirty="0"/>
          </a:p>
        </p:txBody>
      </p:sp>
      <p:sp>
        <p:nvSpPr>
          <p:cNvPr id="5" name="矩形 4">
            <a:extLst>
              <a:ext uri="{FF2B5EF4-FFF2-40B4-BE49-F238E27FC236}">
                <a16:creationId xmlns:a16="http://schemas.microsoft.com/office/drawing/2014/main" id="{D8EFC335-3998-4701-B8C0-A1C8502E20C9}"/>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6" name="图片 5" descr="卡通画&#10;&#10;描述已自动生成">
            <a:extLst>
              <a:ext uri="{FF2B5EF4-FFF2-40B4-BE49-F238E27FC236}">
                <a16:creationId xmlns:a16="http://schemas.microsoft.com/office/drawing/2014/main" id="{ACAADE05-DBFA-4D8B-AE8A-1240DAC654C5}"/>
              </a:ext>
            </a:extLst>
          </p:cNvPr>
          <p:cNvPicPr>
            <a:picLocks noChangeAspect="1"/>
          </p:cNvPicPr>
          <p:nvPr/>
        </p:nvPicPr>
        <p:blipFill rotWithShape="1">
          <a:blip r:embed="rId5"/>
          <a:srcRect l="2461"/>
          <a:stretch/>
        </p:blipFill>
        <p:spPr>
          <a:xfrm>
            <a:off x="10255347" y="5250677"/>
            <a:ext cx="1740521" cy="1492327"/>
          </a:xfrm>
          <a:prstGeom prst="rect">
            <a:avLst/>
          </a:prstGeom>
        </p:spPr>
      </p:pic>
      <p:sp>
        <p:nvSpPr>
          <p:cNvPr id="7" name="流程图: 接点 6">
            <a:extLst>
              <a:ext uri="{FF2B5EF4-FFF2-40B4-BE49-F238E27FC236}">
                <a16:creationId xmlns:a16="http://schemas.microsoft.com/office/drawing/2014/main" id="{401AE730-CD38-434A-BACD-A62FAC678828}"/>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流程图: 接点 7">
            <a:extLst>
              <a:ext uri="{FF2B5EF4-FFF2-40B4-BE49-F238E27FC236}">
                <a16:creationId xmlns:a16="http://schemas.microsoft.com/office/drawing/2014/main" id="{09A41AFF-17AD-443D-ADDB-E5450FB44169}"/>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Audio 3">
            <a:hlinkClick r:id="" action="ppaction://media"/>
            <a:extLst>
              <a:ext uri="{FF2B5EF4-FFF2-40B4-BE49-F238E27FC236}">
                <a16:creationId xmlns:a16="http://schemas.microsoft.com/office/drawing/2014/main" id="{22D9A9EA-B951-1E4B-B540-C3BEEA655E4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740750042"/>
      </p:ext>
    </p:extLst>
  </p:cSld>
  <p:clrMapOvr>
    <a:masterClrMapping/>
  </p:clrMapOvr>
  <mc:AlternateContent xmlns:mc="http://schemas.openxmlformats.org/markup-compatibility/2006" xmlns:p14="http://schemas.microsoft.com/office/powerpoint/2010/main">
    <mc:Choice Requires="p14">
      <p:transition spd="slow" p14:dur="2000" advTm="18357"/>
    </mc:Choice>
    <mc:Fallback xmlns="">
      <p:transition spd="slow" advTm="18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ECA2F5-56EA-4411-8E4A-4FC526D66246}"/>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The Characteristics &amp; Stages of NREM Sleep</a:t>
            </a:r>
            <a:endParaRPr lang="zh-CN" altLang="en-US" b="1" dirty="0">
              <a:latin typeface="Calibri" panose="020F0502020204030204" pitchFamily="34" charset="0"/>
              <a:cs typeface="Calibri" panose="020F0502020204030204" pitchFamily="34" charset="0"/>
            </a:endParaRPr>
          </a:p>
        </p:txBody>
      </p:sp>
      <p:sp>
        <p:nvSpPr>
          <p:cNvPr id="8" name="箭头: 右 7">
            <a:extLst>
              <a:ext uri="{FF2B5EF4-FFF2-40B4-BE49-F238E27FC236}">
                <a16:creationId xmlns:a16="http://schemas.microsoft.com/office/drawing/2014/main" id="{A60BAB8F-3F24-43D9-916B-60D8E1AFD3C6}"/>
              </a:ext>
            </a:extLst>
          </p:cNvPr>
          <p:cNvSpPr/>
          <p:nvPr/>
        </p:nvSpPr>
        <p:spPr>
          <a:xfrm>
            <a:off x="1301026" y="1931586"/>
            <a:ext cx="3735336" cy="1439122"/>
          </a:xfrm>
          <a:custGeom>
            <a:avLst/>
            <a:gdLst>
              <a:gd name="connsiteX0" fmla="*/ 0 w 3735336"/>
              <a:gd name="connsiteY0" fmla="*/ 359781 h 1439122"/>
              <a:gd name="connsiteX1" fmla="*/ 663471 w 3735336"/>
              <a:gd name="connsiteY1" fmla="*/ 359781 h 1439122"/>
              <a:gd name="connsiteX2" fmla="*/ 1206310 w 3735336"/>
              <a:gd name="connsiteY2" fmla="*/ 359781 h 1439122"/>
              <a:gd name="connsiteX3" fmla="*/ 1809465 w 3735336"/>
              <a:gd name="connsiteY3" fmla="*/ 359781 h 1439122"/>
              <a:gd name="connsiteX4" fmla="*/ 2412620 w 3735336"/>
              <a:gd name="connsiteY4" fmla="*/ 359781 h 1439122"/>
              <a:gd name="connsiteX5" fmla="*/ 3015775 w 3735336"/>
              <a:gd name="connsiteY5" fmla="*/ 359781 h 1439122"/>
              <a:gd name="connsiteX6" fmla="*/ 3015775 w 3735336"/>
              <a:gd name="connsiteY6" fmla="*/ 0 h 1439122"/>
              <a:gd name="connsiteX7" fmla="*/ 3375556 w 3735336"/>
              <a:gd name="connsiteY7" fmla="*/ 359781 h 1439122"/>
              <a:gd name="connsiteX8" fmla="*/ 3735336 w 3735336"/>
              <a:gd name="connsiteY8" fmla="*/ 719561 h 1439122"/>
              <a:gd name="connsiteX9" fmla="*/ 3397142 w 3735336"/>
              <a:gd name="connsiteY9" fmla="*/ 1057755 h 1439122"/>
              <a:gd name="connsiteX10" fmla="*/ 3015775 w 3735336"/>
              <a:gd name="connsiteY10" fmla="*/ 1439122 h 1439122"/>
              <a:gd name="connsiteX11" fmla="*/ 3015775 w 3735336"/>
              <a:gd name="connsiteY11" fmla="*/ 1079342 h 1439122"/>
              <a:gd name="connsiteX12" fmla="*/ 2412620 w 3735336"/>
              <a:gd name="connsiteY12" fmla="*/ 1079342 h 1439122"/>
              <a:gd name="connsiteX13" fmla="*/ 1809465 w 3735336"/>
              <a:gd name="connsiteY13" fmla="*/ 1079342 h 1439122"/>
              <a:gd name="connsiteX14" fmla="*/ 1176152 w 3735336"/>
              <a:gd name="connsiteY14" fmla="*/ 1079342 h 1439122"/>
              <a:gd name="connsiteX15" fmla="*/ 633313 w 3735336"/>
              <a:gd name="connsiteY15" fmla="*/ 1079342 h 1439122"/>
              <a:gd name="connsiteX16" fmla="*/ 0 w 3735336"/>
              <a:gd name="connsiteY16" fmla="*/ 1079342 h 1439122"/>
              <a:gd name="connsiteX17" fmla="*/ 0 w 3735336"/>
              <a:gd name="connsiteY17" fmla="*/ 741148 h 1439122"/>
              <a:gd name="connsiteX18" fmla="*/ 0 w 3735336"/>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35336" h="1439122" fill="none" extrusionOk="0">
                <a:moveTo>
                  <a:pt x="0" y="359781"/>
                </a:moveTo>
                <a:cubicBezTo>
                  <a:pt x="224479" y="341628"/>
                  <a:pt x="341895" y="327188"/>
                  <a:pt x="663471" y="359781"/>
                </a:cubicBezTo>
                <a:cubicBezTo>
                  <a:pt x="985047" y="392374"/>
                  <a:pt x="1093288" y="359759"/>
                  <a:pt x="1206310" y="359781"/>
                </a:cubicBezTo>
                <a:cubicBezTo>
                  <a:pt x="1319332" y="359803"/>
                  <a:pt x="1664364" y="386456"/>
                  <a:pt x="1809465" y="359781"/>
                </a:cubicBezTo>
                <a:cubicBezTo>
                  <a:pt x="1954566" y="333106"/>
                  <a:pt x="2143852" y="363200"/>
                  <a:pt x="2412620" y="359781"/>
                </a:cubicBezTo>
                <a:cubicBezTo>
                  <a:pt x="2681388" y="356362"/>
                  <a:pt x="2848657" y="330934"/>
                  <a:pt x="3015775" y="359781"/>
                </a:cubicBezTo>
                <a:cubicBezTo>
                  <a:pt x="3025615" y="214268"/>
                  <a:pt x="3025631" y="151748"/>
                  <a:pt x="3015775" y="0"/>
                </a:cubicBezTo>
                <a:cubicBezTo>
                  <a:pt x="3140904" y="132798"/>
                  <a:pt x="3287497" y="284811"/>
                  <a:pt x="3375556" y="359781"/>
                </a:cubicBezTo>
                <a:cubicBezTo>
                  <a:pt x="3463615" y="434751"/>
                  <a:pt x="3588959" y="584979"/>
                  <a:pt x="3735336" y="719561"/>
                </a:cubicBezTo>
                <a:cubicBezTo>
                  <a:pt x="3634439" y="805228"/>
                  <a:pt x="3485066" y="980534"/>
                  <a:pt x="3397142" y="1057755"/>
                </a:cubicBezTo>
                <a:cubicBezTo>
                  <a:pt x="3309218" y="1134976"/>
                  <a:pt x="3161297" y="1317918"/>
                  <a:pt x="3015775" y="1439122"/>
                </a:cubicBezTo>
                <a:cubicBezTo>
                  <a:pt x="3025716" y="1363359"/>
                  <a:pt x="2999032" y="1187234"/>
                  <a:pt x="3015775" y="1079342"/>
                </a:cubicBezTo>
                <a:cubicBezTo>
                  <a:pt x="2858189" y="1085113"/>
                  <a:pt x="2703272" y="1079494"/>
                  <a:pt x="2412620" y="1079342"/>
                </a:cubicBezTo>
                <a:cubicBezTo>
                  <a:pt x="2121969" y="1079190"/>
                  <a:pt x="2103764" y="1108014"/>
                  <a:pt x="1809465" y="1079342"/>
                </a:cubicBezTo>
                <a:cubicBezTo>
                  <a:pt x="1515166" y="1050670"/>
                  <a:pt x="1342988" y="1110520"/>
                  <a:pt x="1176152" y="1079342"/>
                </a:cubicBezTo>
                <a:cubicBezTo>
                  <a:pt x="1009316" y="1048164"/>
                  <a:pt x="805145" y="1076200"/>
                  <a:pt x="633313" y="1079342"/>
                </a:cubicBezTo>
                <a:cubicBezTo>
                  <a:pt x="461481" y="1082484"/>
                  <a:pt x="270246" y="1051526"/>
                  <a:pt x="0" y="1079342"/>
                </a:cubicBezTo>
                <a:cubicBezTo>
                  <a:pt x="-11722" y="956822"/>
                  <a:pt x="-7166" y="903275"/>
                  <a:pt x="0" y="741148"/>
                </a:cubicBezTo>
                <a:cubicBezTo>
                  <a:pt x="7166" y="579021"/>
                  <a:pt x="-14962" y="545950"/>
                  <a:pt x="0" y="359781"/>
                </a:cubicBezTo>
                <a:close/>
              </a:path>
              <a:path w="3735336" h="1439122" stroke="0" extrusionOk="0">
                <a:moveTo>
                  <a:pt x="0" y="359781"/>
                </a:moveTo>
                <a:cubicBezTo>
                  <a:pt x="285699" y="344030"/>
                  <a:pt x="487266" y="356970"/>
                  <a:pt x="663471" y="359781"/>
                </a:cubicBezTo>
                <a:cubicBezTo>
                  <a:pt x="839676" y="362592"/>
                  <a:pt x="1063289" y="376808"/>
                  <a:pt x="1326941" y="359781"/>
                </a:cubicBezTo>
                <a:cubicBezTo>
                  <a:pt x="1590593" y="342755"/>
                  <a:pt x="1708374" y="376637"/>
                  <a:pt x="1930096" y="359781"/>
                </a:cubicBezTo>
                <a:cubicBezTo>
                  <a:pt x="2151819" y="342925"/>
                  <a:pt x="2589924" y="308751"/>
                  <a:pt x="3015775" y="359781"/>
                </a:cubicBezTo>
                <a:cubicBezTo>
                  <a:pt x="3022096" y="267463"/>
                  <a:pt x="3016329" y="88072"/>
                  <a:pt x="3015775" y="0"/>
                </a:cubicBezTo>
                <a:cubicBezTo>
                  <a:pt x="3156039" y="173225"/>
                  <a:pt x="3215274" y="215505"/>
                  <a:pt x="3375556" y="359781"/>
                </a:cubicBezTo>
                <a:cubicBezTo>
                  <a:pt x="3535838" y="504057"/>
                  <a:pt x="3610493" y="568632"/>
                  <a:pt x="3735336" y="719561"/>
                </a:cubicBezTo>
                <a:cubicBezTo>
                  <a:pt x="3641842" y="785985"/>
                  <a:pt x="3545684" y="886046"/>
                  <a:pt x="3382751" y="1072146"/>
                </a:cubicBezTo>
                <a:cubicBezTo>
                  <a:pt x="3219818" y="1258246"/>
                  <a:pt x="3143111" y="1337783"/>
                  <a:pt x="3015775" y="1439122"/>
                </a:cubicBezTo>
                <a:cubicBezTo>
                  <a:pt x="3012817" y="1261969"/>
                  <a:pt x="3027224" y="1159707"/>
                  <a:pt x="3015775" y="1079342"/>
                </a:cubicBezTo>
                <a:cubicBezTo>
                  <a:pt x="2870455" y="1068562"/>
                  <a:pt x="2730217" y="1061999"/>
                  <a:pt x="2503093" y="1079342"/>
                </a:cubicBezTo>
                <a:cubicBezTo>
                  <a:pt x="2275969" y="1096685"/>
                  <a:pt x="2140703" y="1089077"/>
                  <a:pt x="1869781" y="1079342"/>
                </a:cubicBezTo>
                <a:cubicBezTo>
                  <a:pt x="1598859" y="1069607"/>
                  <a:pt x="1439368" y="1073555"/>
                  <a:pt x="1296783" y="1079342"/>
                </a:cubicBezTo>
                <a:cubicBezTo>
                  <a:pt x="1154198" y="1085129"/>
                  <a:pt x="972584" y="1108173"/>
                  <a:pt x="663470" y="1079342"/>
                </a:cubicBezTo>
                <a:cubicBezTo>
                  <a:pt x="354356" y="1050511"/>
                  <a:pt x="138590" y="1073129"/>
                  <a:pt x="0" y="1079342"/>
                </a:cubicBezTo>
                <a:cubicBezTo>
                  <a:pt x="8429" y="942317"/>
                  <a:pt x="6576" y="801708"/>
                  <a:pt x="0" y="726757"/>
                </a:cubicBezTo>
                <a:cubicBezTo>
                  <a:pt x="-6576" y="651807"/>
                  <a:pt x="6444" y="475631"/>
                  <a:pt x="0" y="359781"/>
                </a:cubicBezTo>
                <a:close/>
              </a:path>
            </a:pathLst>
          </a:custGeom>
          <a:solidFill>
            <a:srgbClr val="CDEB98"/>
          </a:solidFill>
          <a:ln w="38100">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1</a:t>
            </a:r>
            <a:endParaRPr lang="zh-CN" altLang="en-US" sz="2400" b="1" dirty="0">
              <a:solidFill>
                <a:schemeClr val="tx1"/>
              </a:solidFill>
            </a:endParaRPr>
          </a:p>
        </p:txBody>
      </p:sp>
      <p:sp>
        <p:nvSpPr>
          <p:cNvPr id="13" name="文本框 12">
            <a:extLst>
              <a:ext uri="{FF2B5EF4-FFF2-40B4-BE49-F238E27FC236}">
                <a16:creationId xmlns:a16="http://schemas.microsoft.com/office/drawing/2014/main" id="{47082605-4E37-4D36-9133-2B6855C9CA80}"/>
              </a:ext>
            </a:extLst>
          </p:cNvPr>
          <p:cNvSpPr txBox="1"/>
          <p:nvPr/>
        </p:nvSpPr>
        <p:spPr>
          <a:xfrm>
            <a:off x="838198" y="3265706"/>
            <a:ext cx="3605439" cy="1292662"/>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Short – 5 to 10 minutes normally</a:t>
            </a:r>
          </a:p>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Hypnic jerks</a:t>
            </a:r>
          </a:p>
        </p:txBody>
      </p:sp>
      <p:pic>
        <p:nvPicPr>
          <p:cNvPr id="18" name="图形 17" descr="爬网 纯色填充">
            <a:extLst>
              <a:ext uri="{FF2B5EF4-FFF2-40B4-BE49-F238E27FC236}">
                <a16:creationId xmlns:a16="http://schemas.microsoft.com/office/drawing/2014/main" id="{853F1F7F-792E-40BA-90C1-BC2D1A3D101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2714149">
            <a:off x="2421027" y="4873515"/>
            <a:ext cx="767396" cy="767396"/>
          </a:xfrm>
          <a:prstGeom prst="rect">
            <a:avLst/>
          </a:prstGeom>
        </p:spPr>
      </p:pic>
      <p:pic>
        <p:nvPicPr>
          <p:cNvPr id="24" name="图形 23" descr="想法 轮廓">
            <a:extLst>
              <a:ext uri="{FF2B5EF4-FFF2-40B4-BE49-F238E27FC236}">
                <a16:creationId xmlns:a16="http://schemas.microsoft.com/office/drawing/2014/main" id="{9F9A717E-E4C4-43B8-8EF0-3FCC0C95687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flipH="1">
            <a:off x="1792901" y="4829625"/>
            <a:ext cx="1696031" cy="1485065"/>
          </a:xfrm>
          <a:prstGeom prst="rect">
            <a:avLst/>
          </a:prstGeom>
        </p:spPr>
      </p:pic>
      <p:sp>
        <p:nvSpPr>
          <p:cNvPr id="9" name="矩形 8">
            <a:extLst>
              <a:ext uri="{FF2B5EF4-FFF2-40B4-BE49-F238E27FC236}">
                <a16:creationId xmlns:a16="http://schemas.microsoft.com/office/drawing/2014/main" id="{1F72B004-0946-40C2-8054-E257276A15E2}"/>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0" name="图片 9" descr="卡通画&#10;&#10;描述已自动生成">
            <a:extLst>
              <a:ext uri="{FF2B5EF4-FFF2-40B4-BE49-F238E27FC236}">
                <a16:creationId xmlns:a16="http://schemas.microsoft.com/office/drawing/2014/main" id="{732A1395-DF5D-4289-86FC-28A33DD53C07}"/>
              </a:ext>
            </a:extLst>
          </p:cNvPr>
          <p:cNvPicPr>
            <a:picLocks noChangeAspect="1"/>
          </p:cNvPicPr>
          <p:nvPr/>
        </p:nvPicPr>
        <p:blipFill rotWithShape="1">
          <a:blip r:embed="rId10"/>
          <a:srcRect l="2461"/>
          <a:stretch/>
        </p:blipFill>
        <p:spPr>
          <a:xfrm>
            <a:off x="10255347" y="5250677"/>
            <a:ext cx="1740521" cy="1492327"/>
          </a:xfrm>
          <a:prstGeom prst="rect">
            <a:avLst/>
          </a:prstGeom>
        </p:spPr>
      </p:pic>
      <p:sp>
        <p:nvSpPr>
          <p:cNvPr id="11" name="流程图: 接点 10">
            <a:extLst>
              <a:ext uri="{FF2B5EF4-FFF2-40B4-BE49-F238E27FC236}">
                <a16:creationId xmlns:a16="http://schemas.microsoft.com/office/drawing/2014/main" id="{35176AD6-B0A6-403A-9051-7F94D4AD8DFC}"/>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流程图: 接点 11">
            <a:extLst>
              <a:ext uri="{FF2B5EF4-FFF2-40B4-BE49-F238E27FC236}">
                <a16:creationId xmlns:a16="http://schemas.microsoft.com/office/drawing/2014/main" id="{FBE3BC96-A812-4954-85FE-5937E16E24F3}"/>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Audio 2">
            <a:hlinkClick r:id="" action="ppaction://media"/>
            <a:extLst>
              <a:ext uri="{FF2B5EF4-FFF2-40B4-BE49-F238E27FC236}">
                <a16:creationId xmlns:a16="http://schemas.microsoft.com/office/drawing/2014/main" id="{98418B18-7F37-534C-A270-735FC2548977}"/>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496543216"/>
      </p:ext>
    </p:extLst>
  </p:cSld>
  <p:clrMapOvr>
    <a:masterClrMapping/>
  </p:clrMapOvr>
  <mc:AlternateContent xmlns:mc="http://schemas.openxmlformats.org/markup-compatibility/2006" xmlns:p14="http://schemas.microsoft.com/office/powerpoint/2010/main">
    <mc:Choice Requires="p14">
      <p:transition spd="slow" p14:dur="2000" advTm="23978"/>
    </mc:Choice>
    <mc:Fallback xmlns="">
      <p:transition spd="slow" advTm="23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箭头: 右 9">
            <a:extLst>
              <a:ext uri="{FF2B5EF4-FFF2-40B4-BE49-F238E27FC236}">
                <a16:creationId xmlns:a16="http://schemas.microsoft.com/office/drawing/2014/main" id="{2C6B4400-F80D-46E9-996A-490335482BCC}"/>
              </a:ext>
            </a:extLst>
          </p:cNvPr>
          <p:cNvSpPr/>
          <p:nvPr/>
        </p:nvSpPr>
        <p:spPr>
          <a:xfrm>
            <a:off x="4269245" y="1989878"/>
            <a:ext cx="3954218" cy="1439122"/>
          </a:xfrm>
          <a:custGeom>
            <a:avLst/>
            <a:gdLst>
              <a:gd name="connsiteX0" fmla="*/ 0 w 3954218"/>
              <a:gd name="connsiteY0" fmla="*/ 359781 h 1439122"/>
              <a:gd name="connsiteX1" fmla="*/ 711625 w 3954218"/>
              <a:gd name="connsiteY1" fmla="*/ 359781 h 1439122"/>
              <a:gd name="connsiteX2" fmla="*/ 1293863 w 3954218"/>
              <a:gd name="connsiteY2" fmla="*/ 359781 h 1439122"/>
              <a:gd name="connsiteX3" fmla="*/ 1940794 w 3954218"/>
              <a:gd name="connsiteY3" fmla="*/ 359781 h 1439122"/>
              <a:gd name="connsiteX4" fmla="*/ 2587726 w 3954218"/>
              <a:gd name="connsiteY4" fmla="*/ 359781 h 1439122"/>
              <a:gd name="connsiteX5" fmla="*/ 3234657 w 3954218"/>
              <a:gd name="connsiteY5" fmla="*/ 359781 h 1439122"/>
              <a:gd name="connsiteX6" fmla="*/ 3234657 w 3954218"/>
              <a:gd name="connsiteY6" fmla="*/ 0 h 1439122"/>
              <a:gd name="connsiteX7" fmla="*/ 3594438 w 3954218"/>
              <a:gd name="connsiteY7" fmla="*/ 359781 h 1439122"/>
              <a:gd name="connsiteX8" fmla="*/ 3954218 w 3954218"/>
              <a:gd name="connsiteY8" fmla="*/ 719561 h 1439122"/>
              <a:gd name="connsiteX9" fmla="*/ 3616024 w 3954218"/>
              <a:gd name="connsiteY9" fmla="*/ 1057755 h 1439122"/>
              <a:gd name="connsiteX10" fmla="*/ 3234657 w 3954218"/>
              <a:gd name="connsiteY10" fmla="*/ 1439122 h 1439122"/>
              <a:gd name="connsiteX11" fmla="*/ 3234657 w 3954218"/>
              <a:gd name="connsiteY11" fmla="*/ 1079342 h 1439122"/>
              <a:gd name="connsiteX12" fmla="*/ 2587726 w 3954218"/>
              <a:gd name="connsiteY12" fmla="*/ 1079342 h 1439122"/>
              <a:gd name="connsiteX13" fmla="*/ 1940794 w 3954218"/>
              <a:gd name="connsiteY13" fmla="*/ 1079342 h 1439122"/>
              <a:gd name="connsiteX14" fmla="*/ 1261516 w 3954218"/>
              <a:gd name="connsiteY14" fmla="*/ 1079342 h 1439122"/>
              <a:gd name="connsiteX15" fmla="*/ 679278 w 3954218"/>
              <a:gd name="connsiteY15" fmla="*/ 1079342 h 1439122"/>
              <a:gd name="connsiteX16" fmla="*/ 0 w 3954218"/>
              <a:gd name="connsiteY16" fmla="*/ 1079342 h 1439122"/>
              <a:gd name="connsiteX17" fmla="*/ 0 w 3954218"/>
              <a:gd name="connsiteY17" fmla="*/ 741148 h 1439122"/>
              <a:gd name="connsiteX18" fmla="*/ 0 w 3954218"/>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54218" h="1439122" fill="none" extrusionOk="0">
                <a:moveTo>
                  <a:pt x="0" y="359781"/>
                </a:moveTo>
                <a:cubicBezTo>
                  <a:pt x="147705" y="382460"/>
                  <a:pt x="474731" y="374954"/>
                  <a:pt x="711625" y="359781"/>
                </a:cubicBezTo>
                <a:cubicBezTo>
                  <a:pt x="948520" y="344608"/>
                  <a:pt x="1123645" y="338745"/>
                  <a:pt x="1293863" y="359781"/>
                </a:cubicBezTo>
                <a:cubicBezTo>
                  <a:pt x="1464081" y="380817"/>
                  <a:pt x="1794109" y="378009"/>
                  <a:pt x="1940794" y="359781"/>
                </a:cubicBezTo>
                <a:cubicBezTo>
                  <a:pt x="2087479" y="341553"/>
                  <a:pt x="2324116" y="351157"/>
                  <a:pt x="2587726" y="359781"/>
                </a:cubicBezTo>
                <a:cubicBezTo>
                  <a:pt x="2851336" y="368405"/>
                  <a:pt x="3004749" y="375073"/>
                  <a:pt x="3234657" y="359781"/>
                </a:cubicBezTo>
                <a:cubicBezTo>
                  <a:pt x="3244497" y="214268"/>
                  <a:pt x="3244513" y="151748"/>
                  <a:pt x="3234657" y="0"/>
                </a:cubicBezTo>
                <a:cubicBezTo>
                  <a:pt x="3359786" y="132798"/>
                  <a:pt x="3506379" y="284811"/>
                  <a:pt x="3594438" y="359781"/>
                </a:cubicBezTo>
                <a:cubicBezTo>
                  <a:pt x="3682497" y="434751"/>
                  <a:pt x="3807841" y="584979"/>
                  <a:pt x="3954218" y="719561"/>
                </a:cubicBezTo>
                <a:cubicBezTo>
                  <a:pt x="3853321" y="805228"/>
                  <a:pt x="3703948" y="980534"/>
                  <a:pt x="3616024" y="1057755"/>
                </a:cubicBezTo>
                <a:cubicBezTo>
                  <a:pt x="3528100" y="1134976"/>
                  <a:pt x="3380179" y="1317918"/>
                  <a:pt x="3234657" y="1439122"/>
                </a:cubicBezTo>
                <a:cubicBezTo>
                  <a:pt x="3244598" y="1363359"/>
                  <a:pt x="3217914" y="1187234"/>
                  <a:pt x="3234657" y="1079342"/>
                </a:cubicBezTo>
                <a:cubicBezTo>
                  <a:pt x="2943811" y="1099263"/>
                  <a:pt x="2817049" y="1082329"/>
                  <a:pt x="2587726" y="1079342"/>
                </a:cubicBezTo>
                <a:cubicBezTo>
                  <a:pt x="2358403" y="1076355"/>
                  <a:pt x="2195762" y="1064589"/>
                  <a:pt x="1940794" y="1079342"/>
                </a:cubicBezTo>
                <a:cubicBezTo>
                  <a:pt x="1685826" y="1094095"/>
                  <a:pt x="1496815" y="1101567"/>
                  <a:pt x="1261516" y="1079342"/>
                </a:cubicBezTo>
                <a:cubicBezTo>
                  <a:pt x="1026217" y="1057117"/>
                  <a:pt x="866040" y="1066846"/>
                  <a:pt x="679278" y="1079342"/>
                </a:cubicBezTo>
                <a:cubicBezTo>
                  <a:pt x="492516" y="1091838"/>
                  <a:pt x="144449" y="1069589"/>
                  <a:pt x="0" y="1079342"/>
                </a:cubicBezTo>
                <a:cubicBezTo>
                  <a:pt x="-11722" y="956822"/>
                  <a:pt x="-7166" y="903275"/>
                  <a:pt x="0" y="741148"/>
                </a:cubicBezTo>
                <a:cubicBezTo>
                  <a:pt x="7166" y="579021"/>
                  <a:pt x="-14962" y="545950"/>
                  <a:pt x="0" y="359781"/>
                </a:cubicBezTo>
                <a:close/>
              </a:path>
              <a:path w="3954218" h="1439122" stroke="0" extrusionOk="0">
                <a:moveTo>
                  <a:pt x="0" y="359781"/>
                </a:moveTo>
                <a:cubicBezTo>
                  <a:pt x="322861" y="376000"/>
                  <a:pt x="456757" y="341742"/>
                  <a:pt x="711625" y="359781"/>
                </a:cubicBezTo>
                <a:cubicBezTo>
                  <a:pt x="966493" y="377820"/>
                  <a:pt x="1271148" y="390930"/>
                  <a:pt x="1423249" y="359781"/>
                </a:cubicBezTo>
                <a:cubicBezTo>
                  <a:pt x="1575350" y="328632"/>
                  <a:pt x="1801893" y="369662"/>
                  <a:pt x="2070180" y="359781"/>
                </a:cubicBezTo>
                <a:cubicBezTo>
                  <a:pt x="2338467" y="349900"/>
                  <a:pt x="2898962" y="321660"/>
                  <a:pt x="3234657" y="359781"/>
                </a:cubicBezTo>
                <a:cubicBezTo>
                  <a:pt x="3240978" y="267463"/>
                  <a:pt x="3235211" y="88072"/>
                  <a:pt x="3234657" y="0"/>
                </a:cubicBezTo>
                <a:cubicBezTo>
                  <a:pt x="3374921" y="173225"/>
                  <a:pt x="3434156" y="215505"/>
                  <a:pt x="3594438" y="359781"/>
                </a:cubicBezTo>
                <a:cubicBezTo>
                  <a:pt x="3754720" y="504057"/>
                  <a:pt x="3829375" y="568632"/>
                  <a:pt x="3954218" y="719561"/>
                </a:cubicBezTo>
                <a:cubicBezTo>
                  <a:pt x="3860724" y="785985"/>
                  <a:pt x="3764566" y="886046"/>
                  <a:pt x="3601633" y="1072146"/>
                </a:cubicBezTo>
                <a:cubicBezTo>
                  <a:pt x="3438700" y="1258246"/>
                  <a:pt x="3361993" y="1337783"/>
                  <a:pt x="3234657" y="1439122"/>
                </a:cubicBezTo>
                <a:cubicBezTo>
                  <a:pt x="3231699" y="1261969"/>
                  <a:pt x="3246106" y="1159707"/>
                  <a:pt x="3234657" y="1079342"/>
                </a:cubicBezTo>
                <a:cubicBezTo>
                  <a:pt x="2990393" y="1101409"/>
                  <a:pt x="2883154" y="1062982"/>
                  <a:pt x="2684765" y="1079342"/>
                </a:cubicBezTo>
                <a:cubicBezTo>
                  <a:pt x="2486376" y="1095702"/>
                  <a:pt x="2217772" y="1095939"/>
                  <a:pt x="2005487" y="1079342"/>
                </a:cubicBezTo>
                <a:cubicBezTo>
                  <a:pt x="1793202" y="1062745"/>
                  <a:pt x="1592538" y="1097693"/>
                  <a:pt x="1390903" y="1079342"/>
                </a:cubicBezTo>
                <a:cubicBezTo>
                  <a:pt x="1189268" y="1060991"/>
                  <a:pt x="998285" y="1091879"/>
                  <a:pt x="711625" y="1079342"/>
                </a:cubicBezTo>
                <a:cubicBezTo>
                  <a:pt x="424965" y="1066805"/>
                  <a:pt x="156010" y="1104001"/>
                  <a:pt x="0" y="1079342"/>
                </a:cubicBezTo>
                <a:cubicBezTo>
                  <a:pt x="8429" y="942317"/>
                  <a:pt x="6576" y="801708"/>
                  <a:pt x="0" y="726757"/>
                </a:cubicBezTo>
                <a:cubicBezTo>
                  <a:pt x="-6576" y="651807"/>
                  <a:pt x="6444" y="475631"/>
                  <a:pt x="0" y="359781"/>
                </a:cubicBezTo>
                <a:close/>
              </a:path>
            </a:pathLst>
          </a:custGeom>
          <a:solidFill>
            <a:srgbClr val="A8EAE8"/>
          </a:solidFill>
          <a:ln w="38100">
            <a:solidFill>
              <a:srgbClr val="0070C0"/>
            </a:solidFill>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2</a:t>
            </a:r>
            <a:endParaRPr lang="zh-CN" altLang="en-US" sz="2400" b="1" dirty="0">
              <a:solidFill>
                <a:schemeClr val="tx1"/>
              </a:solidFill>
            </a:endParaRPr>
          </a:p>
        </p:txBody>
      </p:sp>
      <p:sp>
        <p:nvSpPr>
          <p:cNvPr id="2" name="标题 1">
            <a:extLst>
              <a:ext uri="{FF2B5EF4-FFF2-40B4-BE49-F238E27FC236}">
                <a16:creationId xmlns:a16="http://schemas.microsoft.com/office/drawing/2014/main" id="{F1ECA2F5-56EA-4411-8E4A-4FC526D66246}"/>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The Characteristics &amp; Stages of NREM Sleep</a:t>
            </a:r>
            <a:endParaRPr lang="zh-CN" altLang="en-US" b="1" dirty="0">
              <a:latin typeface="Calibri" panose="020F0502020204030204" pitchFamily="34" charset="0"/>
              <a:cs typeface="Calibri" panose="020F0502020204030204" pitchFamily="34" charset="0"/>
            </a:endParaRPr>
          </a:p>
        </p:txBody>
      </p:sp>
      <p:sp>
        <p:nvSpPr>
          <p:cNvPr id="8" name="箭头: 右 7">
            <a:extLst>
              <a:ext uri="{FF2B5EF4-FFF2-40B4-BE49-F238E27FC236}">
                <a16:creationId xmlns:a16="http://schemas.microsoft.com/office/drawing/2014/main" id="{A60BAB8F-3F24-43D9-916B-60D8E1AFD3C6}"/>
              </a:ext>
            </a:extLst>
          </p:cNvPr>
          <p:cNvSpPr/>
          <p:nvPr/>
        </p:nvSpPr>
        <p:spPr>
          <a:xfrm>
            <a:off x="1346028" y="1989878"/>
            <a:ext cx="3735336" cy="1439122"/>
          </a:xfrm>
          <a:custGeom>
            <a:avLst/>
            <a:gdLst>
              <a:gd name="connsiteX0" fmla="*/ 0 w 3735336"/>
              <a:gd name="connsiteY0" fmla="*/ 359781 h 1439122"/>
              <a:gd name="connsiteX1" fmla="*/ 663471 w 3735336"/>
              <a:gd name="connsiteY1" fmla="*/ 359781 h 1439122"/>
              <a:gd name="connsiteX2" fmla="*/ 1206310 w 3735336"/>
              <a:gd name="connsiteY2" fmla="*/ 359781 h 1439122"/>
              <a:gd name="connsiteX3" fmla="*/ 1809465 w 3735336"/>
              <a:gd name="connsiteY3" fmla="*/ 359781 h 1439122"/>
              <a:gd name="connsiteX4" fmla="*/ 2412620 w 3735336"/>
              <a:gd name="connsiteY4" fmla="*/ 359781 h 1439122"/>
              <a:gd name="connsiteX5" fmla="*/ 3015775 w 3735336"/>
              <a:gd name="connsiteY5" fmla="*/ 359781 h 1439122"/>
              <a:gd name="connsiteX6" fmla="*/ 3015775 w 3735336"/>
              <a:gd name="connsiteY6" fmla="*/ 0 h 1439122"/>
              <a:gd name="connsiteX7" fmla="*/ 3375556 w 3735336"/>
              <a:gd name="connsiteY7" fmla="*/ 359781 h 1439122"/>
              <a:gd name="connsiteX8" fmla="*/ 3735336 w 3735336"/>
              <a:gd name="connsiteY8" fmla="*/ 719561 h 1439122"/>
              <a:gd name="connsiteX9" fmla="*/ 3397142 w 3735336"/>
              <a:gd name="connsiteY9" fmla="*/ 1057755 h 1439122"/>
              <a:gd name="connsiteX10" fmla="*/ 3015775 w 3735336"/>
              <a:gd name="connsiteY10" fmla="*/ 1439122 h 1439122"/>
              <a:gd name="connsiteX11" fmla="*/ 3015775 w 3735336"/>
              <a:gd name="connsiteY11" fmla="*/ 1079342 h 1439122"/>
              <a:gd name="connsiteX12" fmla="*/ 2412620 w 3735336"/>
              <a:gd name="connsiteY12" fmla="*/ 1079342 h 1439122"/>
              <a:gd name="connsiteX13" fmla="*/ 1809465 w 3735336"/>
              <a:gd name="connsiteY13" fmla="*/ 1079342 h 1439122"/>
              <a:gd name="connsiteX14" fmla="*/ 1176152 w 3735336"/>
              <a:gd name="connsiteY14" fmla="*/ 1079342 h 1439122"/>
              <a:gd name="connsiteX15" fmla="*/ 633313 w 3735336"/>
              <a:gd name="connsiteY15" fmla="*/ 1079342 h 1439122"/>
              <a:gd name="connsiteX16" fmla="*/ 0 w 3735336"/>
              <a:gd name="connsiteY16" fmla="*/ 1079342 h 1439122"/>
              <a:gd name="connsiteX17" fmla="*/ 0 w 3735336"/>
              <a:gd name="connsiteY17" fmla="*/ 741148 h 1439122"/>
              <a:gd name="connsiteX18" fmla="*/ 0 w 3735336"/>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35336" h="1439122" fill="none" extrusionOk="0">
                <a:moveTo>
                  <a:pt x="0" y="359781"/>
                </a:moveTo>
                <a:cubicBezTo>
                  <a:pt x="224479" y="341628"/>
                  <a:pt x="341895" y="327188"/>
                  <a:pt x="663471" y="359781"/>
                </a:cubicBezTo>
                <a:cubicBezTo>
                  <a:pt x="985047" y="392374"/>
                  <a:pt x="1093288" y="359759"/>
                  <a:pt x="1206310" y="359781"/>
                </a:cubicBezTo>
                <a:cubicBezTo>
                  <a:pt x="1319332" y="359803"/>
                  <a:pt x="1664364" y="386456"/>
                  <a:pt x="1809465" y="359781"/>
                </a:cubicBezTo>
                <a:cubicBezTo>
                  <a:pt x="1954566" y="333106"/>
                  <a:pt x="2143852" y="363200"/>
                  <a:pt x="2412620" y="359781"/>
                </a:cubicBezTo>
                <a:cubicBezTo>
                  <a:pt x="2681388" y="356362"/>
                  <a:pt x="2848657" y="330934"/>
                  <a:pt x="3015775" y="359781"/>
                </a:cubicBezTo>
                <a:cubicBezTo>
                  <a:pt x="3025615" y="214268"/>
                  <a:pt x="3025631" y="151748"/>
                  <a:pt x="3015775" y="0"/>
                </a:cubicBezTo>
                <a:cubicBezTo>
                  <a:pt x="3140904" y="132798"/>
                  <a:pt x="3287497" y="284811"/>
                  <a:pt x="3375556" y="359781"/>
                </a:cubicBezTo>
                <a:cubicBezTo>
                  <a:pt x="3463615" y="434751"/>
                  <a:pt x="3588959" y="584979"/>
                  <a:pt x="3735336" y="719561"/>
                </a:cubicBezTo>
                <a:cubicBezTo>
                  <a:pt x="3634439" y="805228"/>
                  <a:pt x="3485066" y="980534"/>
                  <a:pt x="3397142" y="1057755"/>
                </a:cubicBezTo>
                <a:cubicBezTo>
                  <a:pt x="3309218" y="1134976"/>
                  <a:pt x="3161297" y="1317918"/>
                  <a:pt x="3015775" y="1439122"/>
                </a:cubicBezTo>
                <a:cubicBezTo>
                  <a:pt x="3025716" y="1363359"/>
                  <a:pt x="2999032" y="1187234"/>
                  <a:pt x="3015775" y="1079342"/>
                </a:cubicBezTo>
                <a:cubicBezTo>
                  <a:pt x="2858189" y="1085113"/>
                  <a:pt x="2703272" y="1079494"/>
                  <a:pt x="2412620" y="1079342"/>
                </a:cubicBezTo>
                <a:cubicBezTo>
                  <a:pt x="2121969" y="1079190"/>
                  <a:pt x="2103764" y="1108014"/>
                  <a:pt x="1809465" y="1079342"/>
                </a:cubicBezTo>
                <a:cubicBezTo>
                  <a:pt x="1515166" y="1050670"/>
                  <a:pt x="1342988" y="1110520"/>
                  <a:pt x="1176152" y="1079342"/>
                </a:cubicBezTo>
                <a:cubicBezTo>
                  <a:pt x="1009316" y="1048164"/>
                  <a:pt x="805145" y="1076200"/>
                  <a:pt x="633313" y="1079342"/>
                </a:cubicBezTo>
                <a:cubicBezTo>
                  <a:pt x="461481" y="1082484"/>
                  <a:pt x="270246" y="1051526"/>
                  <a:pt x="0" y="1079342"/>
                </a:cubicBezTo>
                <a:cubicBezTo>
                  <a:pt x="-11722" y="956822"/>
                  <a:pt x="-7166" y="903275"/>
                  <a:pt x="0" y="741148"/>
                </a:cubicBezTo>
                <a:cubicBezTo>
                  <a:pt x="7166" y="579021"/>
                  <a:pt x="-14962" y="545950"/>
                  <a:pt x="0" y="359781"/>
                </a:cubicBezTo>
                <a:close/>
              </a:path>
              <a:path w="3735336" h="1439122" stroke="0" extrusionOk="0">
                <a:moveTo>
                  <a:pt x="0" y="359781"/>
                </a:moveTo>
                <a:cubicBezTo>
                  <a:pt x="285699" y="344030"/>
                  <a:pt x="487266" y="356970"/>
                  <a:pt x="663471" y="359781"/>
                </a:cubicBezTo>
                <a:cubicBezTo>
                  <a:pt x="839676" y="362592"/>
                  <a:pt x="1063289" y="376808"/>
                  <a:pt x="1326941" y="359781"/>
                </a:cubicBezTo>
                <a:cubicBezTo>
                  <a:pt x="1590593" y="342755"/>
                  <a:pt x="1708374" y="376637"/>
                  <a:pt x="1930096" y="359781"/>
                </a:cubicBezTo>
                <a:cubicBezTo>
                  <a:pt x="2151819" y="342925"/>
                  <a:pt x="2589924" y="308751"/>
                  <a:pt x="3015775" y="359781"/>
                </a:cubicBezTo>
                <a:cubicBezTo>
                  <a:pt x="3022096" y="267463"/>
                  <a:pt x="3016329" y="88072"/>
                  <a:pt x="3015775" y="0"/>
                </a:cubicBezTo>
                <a:cubicBezTo>
                  <a:pt x="3156039" y="173225"/>
                  <a:pt x="3215274" y="215505"/>
                  <a:pt x="3375556" y="359781"/>
                </a:cubicBezTo>
                <a:cubicBezTo>
                  <a:pt x="3535838" y="504057"/>
                  <a:pt x="3610493" y="568632"/>
                  <a:pt x="3735336" y="719561"/>
                </a:cubicBezTo>
                <a:cubicBezTo>
                  <a:pt x="3641842" y="785985"/>
                  <a:pt x="3545684" y="886046"/>
                  <a:pt x="3382751" y="1072146"/>
                </a:cubicBezTo>
                <a:cubicBezTo>
                  <a:pt x="3219818" y="1258246"/>
                  <a:pt x="3143111" y="1337783"/>
                  <a:pt x="3015775" y="1439122"/>
                </a:cubicBezTo>
                <a:cubicBezTo>
                  <a:pt x="3012817" y="1261969"/>
                  <a:pt x="3027224" y="1159707"/>
                  <a:pt x="3015775" y="1079342"/>
                </a:cubicBezTo>
                <a:cubicBezTo>
                  <a:pt x="2870455" y="1068562"/>
                  <a:pt x="2730217" y="1061999"/>
                  <a:pt x="2503093" y="1079342"/>
                </a:cubicBezTo>
                <a:cubicBezTo>
                  <a:pt x="2275969" y="1096685"/>
                  <a:pt x="2140703" y="1089077"/>
                  <a:pt x="1869781" y="1079342"/>
                </a:cubicBezTo>
                <a:cubicBezTo>
                  <a:pt x="1598859" y="1069607"/>
                  <a:pt x="1439368" y="1073555"/>
                  <a:pt x="1296783" y="1079342"/>
                </a:cubicBezTo>
                <a:cubicBezTo>
                  <a:pt x="1154198" y="1085129"/>
                  <a:pt x="972584" y="1108173"/>
                  <a:pt x="663470" y="1079342"/>
                </a:cubicBezTo>
                <a:cubicBezTo>
                  <a:pt x="354356" y="1050511"/>
                  <a:pt x="138590" y="1073129"/>
                  <a:pt x="0" y="1079342"/>
                </a:cubicBezTo>
                <a:cubicBezTo>
                  <a:pt x="8429" y="942317"/>
                  <a:pt x="6576" y="801708"/>
                  <a:pt x="0" y="726757"/>
                </a:cubicBezTo>
                <a:cubicBezTo>
                  <a:pt x="-6576" y="651807"/>
                  <a:pt x="6444" y="475631"/>
                  <a:pt x="0" y="359781"/>
                </a:cubicBezTo>
                <a:close/>
              </a:path>
            </a:pathLst>
          </a:custGeom>
          <a:solidFill>
            <a:srgbClr val="CDEB98"/>
          </a:solidFill>
          <a:ln w="38100">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1</a:t>
            </a:r>
            <a:endParaRPr lang="zh-CN" altLang="en-US" sz="2400" b="1" dirty="0">
              <a:solidFill>
                <a:schemeClr val="tx1"/>
              </a:solidFill>
            </a:endParaRPr>
          </a:p>
        </p:txBody>
      </p:sp>
      <p:sp>
        <p:nvSpPr>
          <p:cNvPr id="5" name="文本框 4">
            <a:extLst>
              <a:ext uri="{FF2B5EF4-FFF2-40B4-BE49-F238E27FC236}">
                <a16:creationId xmlns:a16="http://schemas.microsoft.com/office/drawing/2014/main" id="{FAD71CEB-B068-4100-B183-40C1F963DD07}"/>
              </a:ext>
            </a:extLst>
          </p:cNvPr>
          <p:cNvSpPr txBox="1"/>
          <p:nvPr/>
        </p:nvSpPr>
        <p:spPr>
          <a:xfrm>
            <a:off x="4346983" y="3459397"/>
            <a:ext cx="3489327" cy="1692771"/>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0070C0"/>
                </a:solidFill>
                <a:latin typeface="Calibri" panose="020F0502020204030204" pitchFamily="34" charset="0"/>
                <a:cs typeface="Calibri" panose="020F0502020204030204" pitchFamily="34" charset="0"/>
              </a:rPr>
              <a:t>E</a:t>
            </a:r>
            <a:r>
              <a:rPr lang="en-US" altLang="zh-CN" sz="2600" b="0" i="0" dirty="0">
                <a:solidFill>
                  <a:srgbClr val="0070C0"/>
                </a:solidFill>
                <a:effectLst/>
                <a:latin typeface="Calibri" panose="020F0502020204030204" pitchFamily="34" charset="0"/>
                <a:cs typeface="Calibri" panose="020F0502020204030204" pitchFamily="34" charset="0"/>
              </a:rPr>
              <a:t>ye movement stops, heart rate slows and body temperature decreases</a:t>
            </a:r>
            <a:endParaRPr lang="en-US" altLang="zh-CN" sz="2600" dirty="0">
              <a:solidFill>
                <a:srgbClr val="0070C0"/>
              </a:solidFill>
              <a:latin typeface="Calibri" panose="020F0502020204030204" pitchFamily="34" charset="0"/>
              <a:cs typeface="Calibri" panose="020F0502020204030204" pitchFamily="34" charset="0"/>
            </a:endParaRPr>
          </a:p>
        </p:txBody>
      </p:sp>
      <p:pic>
        <p:nvPicPr>
          <p:cNvPr id="11" name="图形 10" descr="想法 轮廓">
            <a:extLst>
              <a:ext uri="{FF2B5EF4-FFF2-40B4-BE49-F238E27FC236}">
                <a16:creationId xmlns:a16="http://schemas.microsoft.com/office/drawing/2014/main" id="{7567BADD-64A0-40F0-9D8F-61B874304EF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flipH="1">
            <a:off x="1792903" y="4832694"/>
            <a:ext cx="1696031" cy="1485065"/>
          </a:xfrm>
          <a:prstGeom prst="rect">
            <a:avLst/>
          </a:prstGeom>
        </p:spPr>
      </p:pic>
      <p:pic>
        <p:nvPicPr>
          <p:cNvPr id="14" name="图形 13" descr="爬网 纯色填充">
            <a:extLst>
              <a:ext uri="{FF2B5EF4-FFF2-40B4-BE49-F238E27FC236}">
                <a16:creationId xmlns:a16="http://schemas.microsoft.com/office/drawing/2014/main" id="{C6E00FC6-90CE-469F-9831-7ABC24CBE3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12714149">
            <a:off x="2421027" y="4873515"/>
            <a:ext cx="767396" cy="767396"/>
          </a:xfrm>
          <a:prstGeom prst="rect">
            <a:avLst/>
          </a:prstGeom>
        </p:spPr>
      </p:pic>
      <p:sp>
        <p:nvSpPr>
          <p:cNvPr id="12" name="文本框 11">
            <a:extLst>
              <a:ext uri="{FF2B5EF4-FFF2-40B4-BE49-F238E27FC236}">
                <a16:creationId xmlns:a16="http://schemas.microsoft.com/office/drawing/2014/main" id="{87EADC2B-3D81-48CB-98D1-BA9C96B8662B}"/>
              </a:ext>
            </a:extLst>
          </p:cNvPr>
          <p:cNvSpPr txBox="1"/>
          <p:nvPr/>
        </p:nvSpPr>
        <p:spPr>
          <a:xfrm>
            <a:off x="838198" y="3265706"/>
            <a:ext cx="3605439" cy="1292662"/>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Short – 5 to 10 minutes normally</a:t>
            </a:r>
          </a:p>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Hypnic jerks</a:t>
            </a:r>
          </a:p>
        </p:txBody>
      </p:sp>
      <p:sp>
        <p:nvSpPr>
          <p:cNvPr id="13" name="矩形 12">
            <a:extLst>
              <a:ext uri="{FF2B5EF4-FFF2-40B4-BE49-F238E27FC236}">
                <a16:creationId xmlns:a16="http://schemas.microsoft.com/office/drawing/2014/main" id="{83206725-C27F-4D23-A69B-7D2EA77E113E}"/>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5" name="图片 14" descr="卡通画&#10;&#10;描述已自动生成">
            <a:extLst>
              <a:ext uri="{FF2B5EF4-FFF2-40B4-BE49-F238E27FC236}">
                <a16:creationId xmlns:a16="http://schemas.microsoft.com/office/drawing/2014/main" id="{4160E939-3BD9-497D-B9E1-9145C0BB5400}"/>
              </a:ext>
            </a:extLst>
          </p:cNvPr>
          <p:cNvPicPr>
            <a:picLocks noChangeAspect="1"/>
          </p:cNvPicPr>
          <p:nvPr/>
        </p:nvPicPr>
        <p:blipFill rotWithShape="1">
          <a:blip r:embed="rId9"/>
          <a:srcRect l="2461"/>
          <a:stretch/>
        </p:blipFill>
        <p:spPr>
          <a:xfrm>
            <a:off x="10255347" y="5250677"/>
            <a:ext cx="1740521" cy="1492327"/>
          </a:xfrm>
          <a:prstGeom prst="rect">
            <a:avLst/>
          </a:prstGeom>
        </p:spPr>
      </p:pic>
      <p:sp>
        <p:nvSpPr>
          <p:cNvPr id="16" name="流程图: 接点 15">
            <a:extLst>
              <a:ext uri="{FF2B5EF4-FFF2-40B4-BE49-F238E27FC236}">
                <a16:creationId xmlns:a16="http://schemas.microsoft.com/office/drawing/2014/main" id="{47C23B8A-D016-46C2-9C9E-78D8C2DF92CE}"/>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流程图: 接点 16">
            <a:extLst>
              <a:ext uri="{FF2B5EF4-FFF2-40B4-BE49-F238E27FC236}">
                <a16:creationId xmlns:a16="http://schemas.microsoft.com/office/drawing/2014/main" id="{0E67BD94-8C45-4DDB-BA90-1AA4AC5E3633}"/>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Audio 2">
            <a:hlinkClick r:id="" action="ppaction://media"/>
            <a:extLst>
              <a:ext uri="{FF2B5EF4-FFF2-40B4-BE49-F238E27FC236}">
                <a16:creationId xmlns:a16="http://schemas.microsoft.com/office/drawing/2014/main" id="{A2F95010-3826-B542-AF50-EC10FE6D960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24461912"/>
      </p:ext>
    </p:extLst>
  </p:cSld>
  <p:clrMapOvr>
    <a:masterClrMapping/>
  </p:clrMapOvr>
  <mc:AlternateContent xmlns:mc="http://schemas.openxmlformats.org/markup-compatibility/2006" xmlns:p14="http://schemas.microsoft.com/office/powerpoint/2010/main">
    <mc:Choice Requires="p14">
      <p:transition spd="slow" p14:dur="2000" advTm="17131"/>
    </mc:Choice>
    <mc:Fallback xmlns="">
      <p:transition spd="slow" advTm="171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箭头: 右 10">
            <a:extLst>
              <a:ext uri="{FF2B5EF4-FFF2-40B4-BE49-F238E27FC236}">
                <a16:creationId xmlns:a16="http://schemas.microsoft.com/office/drawing/2014/main" id="{D9367006-08B9-4B03-BE03-63BE96E4EBD3}"/>
              </a:ext>
            </a:extLst>
          </p:cNvPr>
          <p:cNvSpPr/>
          <p:nvPr/>
        </p:nvSpPr>
        <p:spPr>
          <a:xfrm>
            <a:off x="7506983" y="1919312"/>
            <a:ext cx="3594695" cy="1439122"/>
          </a:xfrm>
          <a:custGeom>
            <a:avLst/>
            <a:gdLst>
              <a:gd name="connsiteX0" fmla="*/ 0 w 3594695"/>
              <a:gd name="connsiteY0" fmla="*/ 359781 h 1439122"/>
              <a:gd name="connsiteX1" fmla="*/ 632529 w 3594695"/>
              <a:gd name="connsiteY1" fmla="*/ 359781 h 1439122"/>
              <a:gd name="connsiteX2" fmla="*/ 1150054 w 3594695"/>
              <a:gd name="connsiteY2" fmla="*/ 359781 h 1439122"/>
              <a:gd name="connsiteX3" fmla="*/ 1725080 w 3594695"/>
              <a:gd name="connsiteY3" fmla="*/ 359781 h 1439122"/>
              <a:gd name="connsiteX4" fmla="*/ 2300107 w 3594695"/>
              <a:gd name="connsiteY4" fmla="*/ 359781 h 1439122"/>
              <a:gd name="connsiteX5" fmla="*/ 2875134 w 3594695"/>
              <a:gd name="connsiteY5" fmla="*/ 359781 h 1439122"/>
              <a:gd name="connsiteX6" fmla="*/ 2875134 w 3594695"/>
              <a:gd name="connsiteY6" fmla="*/ 0 h 1439122"/>
              <a:gd name="connsiteX7" fmla="*/ 3234915 w 3594695"/>
              <a:gd name="connsiteY7" fmla="*/ 359781 h 1439122"/>
              <a:gd name="connsiteX8" fmla="*/ 3594695 w 3594695"/>
              <a:gd name="connsiteY8" fmla="*/ 719561 h 1439122"/>
              <a:gd name="connsiteX9" fmla="*/ 3256501 w 3594695"/>
              <a:gd name="connsiteY9" fmla="*/ 1057755 h 1439122"/>
              <a:gd name="connsiteX10" fmla="*/ 2875134 w 3594695"/>
              <a:gd name="connsiteY10" fmla="*/ 1439122 h 1439122"/>
              <a:gd name="connsiteX11" fmla="*/ 2875134 w 3594695"/>
              <a:gd name="connsiteY11" fmla="*/ 1079342 h 1439122"/>
              <a:gd name="connsiteX12" fmla="*/ 2300107 w 3594695"/>
              <a:gd name="connsiteY12" fmla="*/ 1079342 h 1439122"/>
              <a:gd name="connsiteX13" fmla="*/ 1725080 w 3594695"/>
              <a:gd name="connsiteY13" fmla="*/ 1079342 h 1439122"/>
              <a:gd name="connsiteX14" fmla="*/ 1121302 w 3594695"/>
              <a:gd name="connsiteY14" fmla="*/ 1079342 h 1439122"/>
              <a:gd name="connsiteX15" fmla="*/ 603778 w 3594695"/>
              <a:gd name="connsiteY15" fmla="*/ 1079342 h 1439122"/>
              <a:gd name="connsiteX16" fmla="*/ 0 w 3594695"/>
              <a:gd name="connsiteY16" fmla="*/ 1079342 h 1439122"/>
              <a:gd name="connsiteX17" fmla="*/ 0 w 3594695"/>
              <a:gd name="connsiteY17" fmla="*/ 741148 h 1439122"/>
              <a:gd name="connsiteX18" fmla="*/ 0 w 3594695"/>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94695" h="1439122" fill="none" extrusionOk="0">
                <a:moveTo>
                  <a:pt x="0" y="359781"/>
                </a:moveTo>
                <a:cubicBezTo>
                  <a:pt x="205484" y="360314"/>
                  <a:pt x="352339" y="358292"/>
                  <a:pt x="632529" y="359781"/>
                </a:cubicBezTo>
                <a:cubicBezTo>
                  <a:pt x="912719" y="361270"/>
                  <a:pt x="974403" y="366278"/>
                  <a:pt x="1150054" y="359781"/>
                </a:cubicBezTo>
                <a:cubicBezTo>
                  <a:pt x="1325706" y="353284"/>
                  <a:pt x="1487217" y="386911"/>
                  <a:pt x="1725080" y="359781"/>
                </a:cubicBezTo>
                <a:cubicBezTo>
                  <a:pt x="1962943" y="332651"/>
                  <a:pt x="2142281" y="342381"/>
                  <a:pt x="2300107" y="359781"/>
                </a:cubicBezTo>
                <a:cubicBezTo>
                  <a:pt x="2457933" y="377181"/>
                  <a:pt x="2596521" y="357881"/>
                  <a:pt x="2875134" y="359781"/>
                </a:cubicBezTo>
                <a:cubicBezTo>
                  <a:pt x="2884974" y="214268"/>
                  <a:pt x="2884990" y="151748"/>
                  <a:pt x="2875134" y="0"/>
                </a:cubicBezTo>
                <a:cubicBezTo>
                  <a:pt x="3000263" y="132798"/>
                  <a:pt x="3146856" y="284811"/>
                  <a:pt x="3234915" y="359781"/>
                </a:cubicBezTo>
                <a:cubicBezTo>
                  <a:pt x="3322974" y="434751"/>
                  <a:pt x="3448318" y="584979"/>
                  <a:pt x="3594695" y="719561"/>
                </a:cubicBezTo>
                <a:cubicBezTo>
                  <a:pt x="3493798" y="805228"/>
                  <a:pt x="3344425" y="980534"/>
                  <a:pt x="3256501" y="1057755"/>
                </a:cubicBezTo>
                <a:cubicBezTo>
                  <a:pt x="3168577" y="1134976"/>
                  <a:pt x="3020656" y="1317918"/>
                  <a:pt x="2875134" y="1439122"/>
                </a:cubicBezTo>
                <a:cubicBezTo>
                  <a:pt x="2885075" y="1363359"/>
                  <a:pt x="2858391" y="1187234"/>
                  <a:pt x="2875134" y="1079342"/>
                </a:cubicBezTo>
                <a:cubicBezTo>
                  <a:pt x="2738937" y="1057435"/>
                  <a:pt x="2470186" y="1053724"/>
                  <a:pt x="2300107" y="1079342"/>
                </a:cubicBezTo>
                <a:cubicBezTo>
                  <a:pt x="2130028" y="1104960"/>
                  <a:pt x="1906981" y="1099190"/>
                  <a:pt x="1725080" y="1079342"/>
                </a:cubicBezTo>
                <a:cubicBezTo>
                  <a:pt x="1543179" y="1059494"/>
                  <a:pt x="1244234" y="1094821"/>
                  <a:pt x="1121302" y="1079342"/>
                </a:cubicBezTo>
                <a:cubicBezTo>
                  <a:pt x="998370" y="1063863"/>
                  <a:pt x="716166" y="1088391"/>
                  <a:pt x="603778" y="1079342"/>
                </a:cubicBezTo>
                <a:cubicBezTo>
                  <a:pt x="491390" y="1070293"/>
                  <a:pt x="247000" y="1057277"/>
                  <a:pt x="0" y="1079342"/>
                </a:cubicBezTo>
                <a:cubicBezTo>
                  <a:pt x="-11722" y="956822"/>
                  <a:pt x="-7166" y="903275"/>
                  <a:pt x="0" y="741148"/>
                </a:cubicBezTo>
                <a:cubicBezTo>
                  <a:pt x="7166" y="579021"/>
                  <a:pt x="-14962" y="545950"/>
                  <a:pt x="0" y="359781"/>
                </a:cubicBezTo>
                <a:close/>
              </a:path>
              <a:path w="3594695" h="1439122" stroke="0" extrusionOk="0">
                <a:moveTo>
                  <a:pt x="0" y="359781"/>
                </a:moveTo>
                <a:cubicBezTo>
                  <a:pt x="196996" y="351806"/>
                  <a:pt x="352633" y="368018"/>
                  <a:pt x="632529" y="359781"/>
                </a:cubicBezTo>
                <a:cubicBezTo>
                  <a:pt x="912425" y="351544"/>
                  <a:pt x="1092923" y="353120"/>
                  <a:pt x="1265059" y="359781"/>
                </a:cubicBezTo>
                <a:cubicBezTo>
                  <a:pt x="1437195" y="366443"/>
                  <a:pt x="1633612" y="360332"/>
                  <a:pt x="1840086" y="359781"/>
                </a:cubicBezTo>
                <a:cubicBezTo>
                  <a:pt x="2046560" y="359230"/>
                  <a:pt x="2402128" y="388724"/>
                  <a:pt x="2875134" y="359781"/>
                </a:cubicBezTo>
                <a:cubicBezTo>
                  <a:pt x="2881455" y="267463"/>
                  <a:pt x="2875688" y="88072"/>
                  <a:pt x="2875134" y="0"/>
                </a:cubicBezTo>
                <a:cubicBezTo>
                  <a:pt x="3015398" y="173225"/>
                  <a:pt x="3074633" y="215505"/>
                  <a:pt x="3234915" y="359781"/>
                </a:cubicBezTo>
                <a:cubicBezTo>
                  <a:pt x="3395197" y="504057"/>
                  <a:pt x="3469852" y="568632"/>
                  <a:pt x="3594695" y="719561"/>
                </a:cubicBezTo>
                <a:cubicBezTo>
                  <a:pt x="3501201" y="785985"/>
                  <a:pt x="3405043" y="886046"/>
                  <a:pt x="3242110" y="1072146"/>
                </a:cubicBezTo>
                <a:cubicBezTo>
                  <a:pt x="3079177" y="1258246"/>
                  <a:pt x="3002470" y="1337783"/>
                  <a:pt x="2875134" y="1439122"/>
                </a:cubicBezTo>
                <a:cubicBezTo>
                  <a:pt x="2872176" y="1261969"/>
                  <a:pt x="2886583" y="1159707"/>
                  <a:pt x="2875134" y="1079342"/>
                </a:cubicBezTo>
                <a:cubicBezTo>
                  <a:pt x="2698296" y="1101311"/>
                  <a:pt x="2570353" y="1057001"/>
                  <a:pt x="2386361" y="1079342"/>
                </a:cubicBezTo>
                <a:cubicBezTo>
                  <a:pt x="2202369" y="1101683"/>
                  <a:pt x="2016171" y="1079796"/>
                  <a:pt x="1782583" y="1079342"/>
                </a:cubicBezTo>
                <a:cubicBezTo>
                  <a:pt x="1548995" y="1078888"/>
                  <a:pt x="1402295" y="1091406"/>
                  <a:pt x="1236308" y="1079342"/>
                </a:cubicBezTo>
                <a:cubicBezTo>
                  <a:pt x="1070322" y="1067278"/>
                  <a:pt x="886666" y="1082911"/>
                  <a:pt x="632529" y="1079342"/>
                </a:cubicBezTo>
                <a:cubicBezTo>
                  <a:pt x="378392" y="1075773"/>
                  <a:pt x="189672" y="1083795"/>
                  <a:pt x="0" y="1079342"/>
                </a:cubicBezTo>
                <a:cubicBezTo>
                  <a:pt x="8429" y="942317"/>
                  <a:pt x="6576" y="801708"/>
                  <a:pt x="0" y="726757"/>
                </a:cubicBezTo>
                <a:cubicBezTo>
                  <a:pt x="-6576" y="651807"/>
                  <a:pt x="6444" y="475631"/>
                  <a:pt x="0" y="359781"/>
                </a:cubicBezTo>
                <a:close/>
              </a:path>
            </a:pathLst>
          </a:custGeom>
          <a:solidFill>
            <a:srgbClr val="CA70C8"/>
          </a:solidFill>
          <a:ln w="38100">
            <a:solidFill>
              <a:srgbClr val="7030A0"/>
            </a:solidFill>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3</a:t>
            </a:r>
            <a:endParaRPr lang="zh-CN" altLang="en-US" sz="2400" b="1" dirty="0">
              <a:solidFill>
                <a:schemeClr val="tx1"/>
              </a:solidFill>
            </a:endParaRPr>
          </a:p>
        </p:txBody>
      </p:sp>
      <p:sp>
        <p:nvSpPr>
          <p:cNvPr id="10" name="箭头: 右 9">
            <a:extLst>
              <a:ext uri="{FF2B5EF4-FFF2-40B4-BE49-F238E27FC236}">
                <a16:creationId xmlns:a16="http://schemas.microsoft.com/office/drawing/2014/main" id="{2C6B4400-F80D-46E9-996A-490335482BCC}"/>
              </a:ext>
            </a:extLst>
          </p:cNvPr>
          <p:cNvSpPr/>
          <p:nvPr/>
        </p:nvSpPr>
        <p:spPr>
          <a:xfrm>
            <a:off x="4224243" y="1919312"/>
            <a:ext cx="3954218" cy="1439122"/>
          </a:xfrm>
          <a:custGeom>
            <a:avLst/>
            <a:gdLst>
              <a:gd name="connsiteX0" fmla="*/ 0 w 3954218"/>
              <a:gd name="connsiteY0" fmla="*/ 359781 h 1439122"/>
              <a:gd name="connsiteX1" fmla="*/ 711625 w 3954218"/>
              <a:gd name="connsiteY1" fmla="*/ 359781 h 1439122"/>
              <a:gd name="connsiteX2" fmla="*/ 1293863 w 3954218"/>
              <a:gd name="connsiteY2" fmla="*/ 359781 h 1439122"/>
              <a:gd name="connsiteX3" fmla="*/ 1940794 w 3954218"/>
              <a:gd name="connsiteY3" fmla="*/ 359781 h 1439122"/>
              <a:gd name="connsiteX4" fmla="*/ 2587726 w 3954218"/>
              <a:gd name="connsiteY4" fmla="*/ 359781 h 1439122"/>
              <a:gd name="connsiteX5" fmla="*/ 3234657 w 3954218"/>
              <a:gd name="connsiteY5" fmla="*/ 359781 h 1439122"/>
              <a:gd name="connsiteX6" fmla="*/ 3234657 w 3954218"/>
              <a:gd name="connsiteY6" fmla="*/ 0 h 1439122"/>
              <a:gd name="connsiteX7" fmla="*/ 3594438 w 3954218"/>
              <a:gd name="connsiteY7" fmla="*/ 359781 h 1439122"/>
              <a:gd name="connsiteX8" fmla="*/ 3954218 w 3954218"/>
              <a:gd name="connsiteY8" fmla="*/ 719561 h 1439122"/>
              <a:gd name="connsiteX9" fmla="*/ 3616024 w 3954218"/>
              <a:gd name="connsiteY9" fmla="*/ 1057755 h 1439122"/>
              <a:gd name="connsiteX10" fmla="*/ 3234657 w 3954218"/>
              <a:gd name="connsiteY10" fmla="*/ 1439122 h 1439122"/>
              <a:gd name="connsiteX11" fmla="*/ 3234657 w 3954218"/>
              <a:gd name="connsiteY11" fmla="*/ 1079342 h 1439122"/>
              <a:gd name="connsiteX12" fmla="*/ 2587726 w 3954218"/>
              <a:gd name="connsiteY12" fmla="*/ 1079342 h 1439122"/>
              <a:gd name="connsiteX13" fmla="*/ 1940794 w 3954218"/>
              <a:gd name="connsiteY13" fmla="*/ 1079342 h 1439122"/>
              <a:gd name="connsiteX14" fmla="*/ 1261516 w 3954218"/>
              <a:gd name="connsiteY14" fmla="*/ 1079342 h 1439122"/>
              <a:gd name="connsiteX15" fmla="*/ 679278 w 3954218"/>
              <a:gd name="connsiteY15" fmla="*/ 1079342 h 1439122"/>
              <a:gd name="connsiteX16" fmla="*/ 0 w 3954218"/>
              <a:gd name="connsiteY16" fmla="*/ 1079342 h 1439122"/>
              <a:gd name="connsiteX17" fmla="*/ 0 w 3954218"/>
              <a:gd name="connsiteY17" fmla="*/ 741148 h 1439122"/>
              <a:gd name="connsiteX18" fmla="*/ 0 w 3954218"/>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54218" h="1439122" fill="none" extrusionOk="0">
                <a:moveTo>
                  <a:pt x="0" y="359781"/>
                </a:moveTo>
                <a:cubicBezTo>
                  <a:pt x="147705" y="382460"/>
                  <a:pt x="474731" y="374954"/>
                  <a:pt x="711625" y="359781"/>
                </a:cubicBezTo>
                <a:cubicBezTo>
                  <a:pt x="948520" y="344608"/>
                  <a:pt x="1123645" y="338745"/>
                  <a:pt x="1293863" y="359781"/>
                </a:cubicBezTo>
                <a:cubicBezTo>
                  <a:pt x="1464081" y="380817"/>
                  <a:pt x="1794109" y="378009"/>
                  <a:pt x="1940794" y="359781"/>
                </a:cubicBezTo>
                <a:cubicBezTo>
                  <a:pt x="2087479" y="341553"/>
                  <a:pt x="2324116" y="351157"/>
                  <a:pt x="2587726" y="359781"/>
                </a:cubicBezTo>
                <a:cubicBezTo>
                  <a:pt x="2851336" y="368405"/>
                  <a:pt x="3004749" y="375073"/>
                  <a:pt x="3234657" y="359781"/>
                </a:cubicBezTo>
                <a:cubicBezTo>
                  <a:pt x="3244497" y="214268"/>
                  <a:pt x="3244513" y="151748"/>
                  <a:pt x="3234657" y="0"/>
                </a:cubicBezTo>
                <a:cubicBezTo>
                  <a:pt x="3359786" y="132798"/>
                  <a:pt x="3506379" y="284811"/>
                  <a:pt x="3594438" y="359781"/>
                </a:cubicBezTo>
                <a:cubicBezTo>
                  <a:pt x="3682497" y="434751"/>
                  <a:pt x="3807841" y="584979"/>
                  <a:pt x="3954218" y="719561"/>
                </a:cubicBezTo>
                <a:cubicBezTo>
                  <a:pt x="3853321" y="805228"/>
                  <a:pt x="3703948" y="980534"/>
                  <a:pt x="3616024" y="1057755"/>
                </a:cubicBezTo>
                <a:cubicBezTo>
                  <a:pt x="3528100" y="1134976"/>
                  <a:pt x="3380179" y="1317918"/>
                  <a:pt x="3234657" y="1439122"/>
                </a:cubicBezTo>
                <a:cubicBezTo>
                  <a:pt x="3244598" y="1363359"/>
                  <a:pt x="3217914" y="1187234"/>
                  <a:pt x="3234657" y="1079342"/>
                </a:cubicBezTo>
                <a:cubicBezTo>
                  <a:pt x="2943811" y="1099263"/>
                  <a:pt x="2817049" y="1082329"/>
                  <a:pt x="2587726" y="1079342"/>
                </a:cubicBezTo>
                <a:cubicBezTo>
                  <a:pt x="2358403" y="1076355"/>
                  <a:pt x="2195762" y="1064589"/>
                  <a:pt x="1940794" y="1079342"/>
                </a:cubicBezTo>
                <a:cubicBezTo>
                  <a:pt x="1685826" y="1094095"/>
                  <a:pt x="1496815" y="1101567"/>
                  <a:pt x="1261516" y="1079342"/>
                </a:cubicBezTo>
                <a:cubicBezTo>
                  <a:pt x="1026217" y="1057117"/>
                  <a:pt x="866040" y="1066846"/>
                  <a:pt x="679278" y="1079342"/>
                </a:cubicBezTo>
                <a:cubicBezTo>
                  <a:pt x="492516" y="1091838"/>
                  <a:pt x="144449" y="1069589"/>
                  <a:pt x="0" y="1079342"/>
                </a:cubicBezTo>
                <a:cubicBezTo>
                  <a:pt x="-11722" y="956822"/>
                  <a:pt x="-7166" y="903275"/>
                  <a:pt x="0" y="741148"/>
                </a:cubicBezTo>
                <a:cubicBezTo>
                  <a:pt x="7166" y="579021"/>
                  <a:pt x="-14962" y="545950"/>
                  <a:pt x="0" y="359781"/>
                </a:cubicBezTo>
                <a:close/>
              </a:path>
              <a:path w="3954218" h="1439122" stroke="0" extrusionOk="0">
                <a:moveTo>
                  <a:pt x="0" y="359781"/>
                </a:moveTo>
                <a:cubicBezTo>
                  <a:pt x="322861" y="376000"/>
                  <a:pt x="456757" y="341742"/>
                  <a:pt x="711625" y="359781"/>
                </a:cubicBezTo>
                <a:cubicBezTo>
                  <a:pt x="966493" y="377820"/>
                  <a:pt x="1271148" y="390930"/>
                  <a:pt x="1423249" y="359781"/>
                </a:cubicBezTo>
                <a:cubicBezTo>
                  <a:pt x="1575350" y="328632"/>
                  <a:pt x="1801893" y="369662"/>
                  <a:pt x="2070180" y="359781"/>
                </a:cubicBezTo>
                <a:cubicBezTo>
                  <a:pt x="2338467" y="349900"/>
                  <a:pt x="2898962" y="321660"/>
                  <a:pt x="3234657" y="359781"/>
                </a:cubicBezTo>
                <a:cubicBezTo>
                  <a:pt x="3240978" y="267463"/>
                  <a:pt x="3235211" y="88072"/>
                  <a:pt x="3234657" y="0"/>
                </a:cubicBezTo>
                <a:cubicBezTo>
                  <a:pt x="3374921" y="173225"/>
                  <a:pt x="3434156" y="215505"/>
                  <a:pt x="3594438" y="359781"/>
                </a:cubicBezTo>
                <a:cubicBezTo>
                  <a:pt x="3754720" y="504057"/>
                  <a:pt x="3829375" y="568632"/>
                  <a:pt x="3954218" y="719561"/>
                </a:cubicBezTo>
                <a:cubicBezTo>
                  <a:pt x="3860724" y="785985"/>
                  <a:pt x="3764566" y="886046"/>
                  <a:pt x="3601633" y="1072146"/>
                </a:cubicBezTo>
                <a:cubicBezTo>
                  <a:pt x="3438700" y="1258246"/>
                  <a:pt x="3361993" y="1337783"/>
                  <a:pt x="3234657" y="1439122"/>
                </a:cubicBezTo>
                <a:cubicBezTo>
                  <a:pt x="3231699" y="1261969"/>
                  <a:pt x="3246106" y="1159707"/>
                  <a:pt x="3234657" y="1079342"/>
                </a:cubicBezTo>
                <a:cubicBezTo>
                  <a:pt x="2990393" y="1101409"/>
                  <a:pt x="2883154" y="1062982"/>
                  <a:pt x="2684765" y="1079342"/>
                </a:cubicBezTo>
                <a:cubicBezTo>
                  <a:pt x="2486376" y="1095702"/>
                  <a:pt x="2217772" y="1095939"/>
                  <a:pt x="2005487" y="1079342"/>
                </a:cubicBezTo>
                <a:cubicBezTo>
                  <a:pt x="1793202" y="1062745"/>
                  <a:pt x="1592538" y="1097693"/>
                  <a:pt x="1390903" y="1079342"/>
                </a:cubicBezTo>
                <a:cubicBezTo>
                  <a:pt x="1189268" y="1060991"/>
                  <a:pt x="998285" y="1091879"/>
                  <a:pt x="711625" y="1079342"/>
                </a:cubicBezTo>
                <a:cubicBezTo>
                  <a:pt x="424965" y="1066805"/>
                  <a:pt x="156010" y="1104001"/>
                  <a:pt x="0" y="1079342"/>
                </a:cubicBezTo>
                <a:cubicBezTo>
                  <a:pt x="8429" y="942317"/>
                  <a:pt x="6576" y="801708"/>
                  <a:pt x="0" y="726757"/>
                </a:cubicBezTo>
                <a:cubicBezTo>
                  <a:pt x="-6576" y="651807"/>
                  <a:pt x="6444" y="475631"/>
                  <a:pt x="0" y="359781"/>
                </a:cubicBezTo>
                <a:close/>
              </a:path>
            </a:pathLst>
          </a:custGeom>
          <a:solidFill>
            <a:srgbClr val="A8EAE8"/>
          </a:solidFill>
          <a:ln w="38100">
            <a:solidFill>
              <a:srgbClr val="0070C0"/>
            </a:solidFill>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2</a:t>
            </a:r>
            <a:endParaRPr lang="zh-CN" altLang="en-US" sz="2400" b="1" dirty="0">
              <a:solidFill>
                <a:schemeClr val="tx1"/>
              </a:solidFill>
            </a:endParaRPr>
          </a:p>
        </p:txBody>
      </p:sp>
      <p:sp>
        <p:nvSpPr>
          <p:cNvPr id="2" name="标题 1">
            <a:extLst>
              <a:ext uri="{FF2B5EF4-FFF2-40B4-BE49-F238E27FC236}">
                <a16:creationId xmlns:a16="http://schemas.microsoft.com/office/drawing/2014/main" id="{F1ECA2F5-56EA-4411-8E4A-4FC526D66246}"/>
              </a:ext>
            </a:extLst>
          </p:cNvPr>
          <p:cNvSpPr>
            <a:spLocks noGrp="1"/>
          </p:cNvSpPr>
          <p:nvPr>
            <p:ph type="title"/>
          </p:nvPr>
        </p:nvSpPr>
        <p:spPr/>
        <p:txBody>
          <a:bodyPr/>
          <a:lstStyle/>
          <a:p>
            <a:r>
              <a:rPr lang="en-US" altLang="zh-CN" b="1" dirty="0">
                <a:latin typeface="Calibri" panose="020F0502020204030204" pitchFamily="34" charset="0"/>
                <a:cs typeface="Calibri" panose="020F0502020204030204" pitchFamily="34" charset="0"/>
              </a:rPr>
              <a:t>The Characteristics &amp; Stages of NREM Sleep</a:t>
            </a:r>
            <a:endParaRPr lang="zh-CN" altLang="en-US" b="1" dirty="0">
              <a:latin typeface="Calibri" panose="020F0502020204030204" pitchFamily="34" charset="0"/>
              <a:cs typeface="Calibri" panose="020F0502020204030204" pitchFamily="34" charset="0"/>
            </a:endParaRPr>
          </a:p>
        </p:txBody>
      </p:sp>
      <p:sp>
        <p:nvSpPr>
          <p:cNvPr id="8" name="箭头: 右 7">
            <a:extLst>
              <a:ext uri="{FF2B5EF4-FFF2-40B4-BE49-F238E27FC236}">
                <a16:creationId xmlns:a16="http://schemas.microsoft.com/office/drawing/2014/main" id="{A60BAB8F-3F24-43D9-916B-60D8E1AFD3C6}"/>
              </a:ext>
            </a:extLst>
          </p:cNvPr>
          <p:cNvSpPr/>
          <p:nvPr/>
        </p:nvSpPr>
        <p:spPr>
          <a:xfrm>
            <a:off x="1301026" y="1919312"/>
            <a:ext cx="3735336" cy="1439122"/>
          </a:xfrm>
          <a:custGeom>
            <a:avLst/>
            <a:gdLst>
              <a:gd name="connsiteX0" fmla="*/ 0 w 3735336"/>
              <a:gd name="connsiteY0" fmla="*/ 359781 h 1439122"/>
              <a:gd name="connsiteX1" fmla="*/ 663471 w 3735336"/>
              <a:gd name="connsiteY1" fmla="*/ 359781 h 1439122"/>
              <a:gd name="connsiteX2" fmla="*/ 1206310 w 3735336"/>
              <a:gd name="connsiteY2" fmla="*/ 359781 h 1439122"/>
              <a:gd name="connsiteX3" fmla="*/ 1809465 w 3735336"/>
              <a:gd name="connsiteY3" fmla="*/ 359781 h 1439122"/>
              <a:gd name="connsiteX4" fmla="*/ 2412620 w 3735336"/>
              <a:gd name="connsiteY4" fmla="*/ 359781 h 1439122"/>
              <a:gd name="connsiteX5" fmla="*/ 3015775 w 3735336"/>
              <a:gd name="connsiteY5" fmla="*/ 359781 h 1439122"/>
              <a:gd name="connsiteX6" fmla="*/ 3015775 w 3735336"/>
              <a:gd name="connsiteY6" fmla="*/ 0 h 1439122"/>
              <a:gd name="connsiteX7" fmla="*/ 3375556 w 3735336"/>
              <a:gd name="connsiteY7" fmla="*/ 359781 h 1439122"/>
              <a:gd name="connsiteX8" fmla="*/ 3735336 w 3735336"/>
              <a:gd name="connsiteY8" fmla="*/ 719561 h 1439122"/>
              <a:gd name="connsiteX9" fmla="*/ 3397142 w 3735336"/>
              <a:gd name="connsiteY9" fmla="*/ 1057755 h 1439122"/>
              <a:gd name="connsiteX10" fmla="*/ 3015775 w 3735336"/>
              <a:gd name="connsiteY10" fmla="*/ 1439122 h 1439122"/>
              <a:gd name="connsiteX11" fmla="*/ 3015775 w 3735336"/>
              <a:gd name="connsiteY11" fmla="*/ 1079342 h 1439122"/>
              <a:gd name="connsiteX12" fmla="*/ 2412620 w 3735336"/>
              <a:gd name="connsiteY12" fmla="*/ 1079342 h 1439122"/>
              <a:gd name="connsiteX13" fmla="*/ 1809465 w 3735336"/>
              <a:gd name="connsiteY13" fmla="*/ 1079342 h 1439122"/>
              <a:gd name="connsiteX14" fmla="*/ 1176152 w 3735336"/>
              <a:gd name="connsiteY14" fmla="*/ 1079342 h 1439122"/>
              <a:gd name="connsiteX15" fmla="*/ 633313 w 3735336"/>
              <a:gd name="connsiteY15" fmla="*/ 1079342 h 1439122"/>
              <a:gd name="connsiteX16" fmla="*/ 0 w 3735336"/>
              <a:gd name="connsiteY16" fmla="*/ 1079342 h 1439122"/>
              <a:gd name="connsiteX17" fmla="*/ 0 w 3735336"/>
              <a:gd name="connsiteY17" fmla="*/ 741148 h 1439122"/>
              <a:gd name="connsiteX18" fmla="*/ 0 w 3735336"/>
              <a:gd name="connsiteY18" fmla="*/ 359781 h 1439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35336" h="1439122" fill="none" extrusionOk="0">
                <a:moveTo>
                  <a:pt x="0" y="359781"/>
                </a:moveTo>
                <a:cubicBezTo>
                  <a:pt x="224479" y="341628"/>
                  <a:pt x="341895" y="327188"/>
                  <a:pt x="663471" y="359781"/>
                </a:cubicBezTo>
                <a:cubicBezTo>
                  <a:pt x="985047" y="392374"/>
                  <a:pt x="1093288" y="359759"/>
                  <a:pt x="1206310" y="359781"/>
                </a:cubicBezTo>
                <a:cubicBezTo>
                  <a:pt x="1319332" y="359803"/>
                  <a:pt x="1664364" y="386456"/>
                  <a:pt x="1809465" y="359781"/>
                </a:cubicBezTo>
                <a:cubicBezTo>
                  <a:pt x="1954566" y="333106"/>
                  <a:pt x="2143852" y="363200"/>
                  <a:pt x="2412620" y="359781"/>
                </a:cubicBezTo>
                <a:cubicBezTo>
                  <a:pt x="2681388" y="356362"/>
                  <a:pt x="2848657" y="330934"/>
                  <a:pt x="3015775" y="359781"/>
                </a:cubicBezTo>
                <a:cubicBezTo>
                  <a:pt x="3025615" y="214268"/>
                  <a:pt x="3025631" y="151748"/>
                  <a:pt x="3015775" y="0"/>
                </a:cubicBezTo>
                <a:cubicBezTo>
                  <a:pt x="3140904" y="132798"/>
                  <a:pt x="3287497" y="284811"/>
                  <a:pt x="3375556" y="359781"/>
                </a:cubicBezTo>
                <a:cubicBezTo>
                  <a:pt x="3463615" y="434751"/>
                  <a:pt x="3588959" y="584979"/>
                  <a:pt x="3735336" y="719561"/>
                </a:cubicBezTo>
                <a:cubicBezTo>
                  <a:pt x="3634439" y="805228"/>
                  <a:pt x="3485066" y="980534"/>
                  <a:pt x="3397142" y="1057755"/>
                </a:cubicBezTo>
                <a:cubicBezTo>
                  <a:pt x="3309218" y="1134976"/>
                  <a:pt x="3161297" y="1317918"/>
                  <a:pt x="3015775" y="1439122"/>
                </a:cubicBezTo>
                <a:cubicBezTo>
                  <a:pt x="3025716" y="1363359"/>
                  <a:pt x="2999032" y="1187234"/>
                  <a:pt x="3015775" y="1079342"/>
                </a:cubicBezTo>
                <a:cubicBezTo>
                  <a:pt x="2858189" y="1085113"/>
                  <a:pt x="2703272" y="1079494"/>
                  <a:pt x="2412620" y="1079342"/>
                </a:cubicBezTo>
                <a:cubicBezTo>
                  <a:pt x="2121969" y="1079190"/>
                  <a:pt x="2103764" y="1108014"/>
                  <a:pt x="1809465" y="1079342"/>
                </a:cubicBezTo>
                <a:cubicBezTo>
                  <a:pt x="1515166" y="1050670"/>
                  <a:pt x="1342988" y="1110520"/>
                  <a:pt x="1176152" y="1079342"/>
                </a:cubicBezTo>
                <a:cubicBezTo>
                  <a:pt x="1009316" y="1048164"/>
                  <a:pt x="805145" y="1076200"/>
                  <a:pt x="633313" y="1079342"/>
                </a:cubicBezTo>
                <a:cubicBezTo>
                  <a:pt x="461481" y="1082484"/>
                  <a:pt x="270246" y="1051526"/>
                  <a:pt x="0" y="1079342"/>
                </a:cubicBezTo>
                <a:cubicBezTo>
                  <a:pt x="-11722" y="956822"/>
                  <a:pt x="-7166" y="903275"/>
                  <a:pt x="0" y="741148"/>
                </a:cubicBezTo>
                <a:cubicBezTo>
                  <a:pt x="7166" y="579021"/>
                  <a:pt x="-14962" y="545950"/>
                  <a:pt x="0" y="359781"/>
                </a:cubicBezTo>
                <a:close/>
              </a:path>
              <a:path w="3735336" h="1439122" stroke="0" extrusionOk="0">
                <a:moveTo>
                  <a:pt x="0" y="359781"/>
                </a:moveTo>
                <a:cubicBezTo>
                  <a:pt x="285699" y="344030"/>
                  <a:pt x="487266" y="356970"/>
                  <a:pt x="663471" y="359781"/>
                </a:cubicBezTo>
                <a:cubicBezTo>
                  <a:pt x="839676" y="362592"/>
                  <a:pt x="1063289" y="376808"/>
                  <a:pt x="1326941" y="359781"/>
                </a:cubicBezTo>
                <a:cubicBezTo>
                  <a:pt x="1590593" y="342755"/>
                  <a:pt x="1708374" y="376637"/>
                  <a:pt x="1930096" y="359781"/>
                </a:cubicBezTo>
                <a:cubicBezTo>
                  <a:pt x="2151819" y="342925"/>
                  <a:pt x="2589924" y="308751"/>
                  <a:pt x="3015775" y="359781"/>
                </a:cubicBezTo>
                <a:cubicBezTo>
                  <a:pt x="3022096" y="267463"/>
                  <a:pt x="3016329" y="88072"/>
                  <a:pt x="3015775" y="0"/>
                </a:cubicBezTo>
                <a:cubicBezTo>
                  <a:pt x="3156039" y="173225"/>
                  <a:pt x="3215274" y="215505"/>
                  <a:pt x="3375556" y="359781"/>
                </a:cubicBezTo>
                <a:cubicBezTo>
                  <a:pt x="3535838" y="504057"/>
                  <a:pt x="3610493" y="568632"/>
                  <a:pt x="3735336" y="719561"/>
                </a:cubicBezTo>
                <a:cubicBezTo>
                  <a:pt x="3641842" y="785985"/>
                  <a:pt x="3545684" y="886046"/>
                  <a:pt x="3382751" y="1072146"/>
                </a:cubicBezTo>
                <a:cubicBezTo>
                  <a:pt x="3219818" y="1258246"/>
                  <a:pt x="3143111" y="1337783"/>
                  <a:pt x="3015775" y="1439122"/>
                </a:cubicBezTo>
                <a:cubicBezTo>
                  <a:pt x="3012817" y="1261969"/>
                  <a:pt x="3027224" y="1159707"/>
                  <a:pt x="3015775" y="1079342"/>
                </a:cubicBezTo>
                <a:cubicBezTo>
                  <a:pt x="2870455" y="1068562"/>
                  <a:pt x="2730217" y="1061999"/>
                  <a:pt x="2503093" y="1079342"/>
                </a:cubicBezTo>
                <a:cubicBezTo>
                  <a:pt x="2275969" y="1096685"/>
                  <a:pt x="2140703" y="1089077"/>
                  <a:pt x="1869781" y="1079342"/>
                </a:cubicBezTo>
                <a:cubicBezTo>
                  <a:pt x="1598859" y="1069607"/>
                  <a:pt x="1439368" y="1073555"/>
                  <a:pt x="1296783" y="1079342"/>
                </a:cubicBezTo>
                <a:cubicBezTo>
                  <a:pt x="1154198" y="1085129"/>
                  <a:pt x="972584" y="1108173"/>
                  <a:pt x="663470" y="1079342"/>
                </a:cubicBezTo>
                <a:cubicBezTo>
                  <a:pt x="354356" y="1050511"/>
                  <a:pt x="138590" y="1073129"/>
                  <a:pt x="0" y="1079342"/>
                </a:cubicBezTo>
                <a:cubicBezTo>
                  <a:pt x="8429" y="942317"/>
                  <a:pt x="6576" y="801708"/>
                  <a:pt x="0" y="726757"/>
                </a:cubicBezTo>
                <a:cubicBezTo>
                  <a:pt x="-6576" y="651807"/>
                  <a:pt x="6444" y="475631"/>
                  <a:pt x="0" y="359781"/>
                </a:cubicBezTo>
                <a:close/>
              </a:path>
            </a:pathLst>
          </a:custGeom>
          <a:solidFill>
            <a:srgbClr val="CDEB98"/>
          </a:solidFill>
          <a:ln w="38100">
            <a:extLst>
              <a:ext uri="{C807C97D-BFC1-408E-A445-0C87EB9F89A2}">
                <ask:lineSketchStyleProps xmlns:ask="http://schemas.microsoft.com/office/drawing/2018/sketchyshapes" sd="3430082984">
                  <a:prstGeom prst="rightArrow">
                    <a:avLst/>
                  </a:prstGeom>
                  <ask:type>
                    <ask:lineSketchFreehand/>
                  </ask:type>
                </ask:lineSketchStyleProps>
              </a:ext>
            </a:extLs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2400" b="1" dirty="0">
                <a:solidFill>
                  <a:schemeClr val="tx1"/>
                </a:solidFill>
              </a:rPr>
              <a:t>STAGE 1</a:t>
            </a:r>
            <a:endParaRPr lang="zh-CN" altLang="en-US" sz="2400" b="1" dirty="0">
              <a:solidFill>
                <a:schemeClr val="tx1"/>
              </a:solidFill>
            </a:endParaRPr>
          </a:p>
        </p:txBody>
      </p:sp>
      <p:sp>
        <p:nvSpPr>
          <p:cNvPr id="12" name="文本框 11">
            <a:extLst>
              <a:ext uri="{FF2B5EF4-FFF2-40B4-BE49-F238E27FC236}">
                <a16:creationId xmlns:a16="http://schemas.microsoft.com/office/drawing/2014/main" id="{760FCA01-F506-4C96-AA42-A606FCEEB3FA}"/>
              </a:ext>
            </a:extLst>
          </p:cNvPr>
          <p:cNvSpPr txBox="1"/>
          <p:nvPr/>
        </p:nvSpPr>
        <p:spPr>
          <a:xfrm>
            <a:off x="7794249" y="3377938"/>
            <a:ext cx="3325348" cy="2492990"/>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7F45AA"/>
                </a:solidFill>
                <a:latin typeface="Calibri" panose="020F0502020204030204" pitchFamily="34" charset="0"/>
                <a:cs typeface="Calibri" panose="020F0502020204030204" pitchFamily="34" charset="0"/>
              </a:rPr>
              <a:t>No eye movement or muscle activity</a:t>
            </a:r>
          </a:p>
          <a:p>
            <a:pPr marL="457200" indent="-457200">
              <a:buFont typeface="Arial" panose="020B0604020202020204" pitchFamily="34" charset="0"/>
              <a:buChar char="•"/>
            </a:pPr>
            <a:r>
              <a:rPr lang="en-US" altLang="zh-CN" sz="2600" dirty="0">
                <a:solidFill>
                  <a:srgbClr val="7F45AA"/>
                </a:solidFill>
                <a:latin typeface="Calibri" panose="020F0502020204030204" pitchFamily="34" charset="0"/>
                <a:cs typeface="Calibri" panose="020F0502020204030204" pitchFamily="34" charset="0"/>
              </a:rPr>
              <a:t>Feel groggy and disoriented if you’re woken </a:t>
            </a:r>
          </a:p>
          <a:p>
            <a:r>
              <a:rPr lang="en-US" altLang="zh-CN" sz="2600" dirty="0">
                <a:solidFill>
                  <a:srgbClr val="7F45AA"/>
                </a:solidFill>
                <a:latin typeface="Calibri" panose="020F0502020204030204" pitchFamily="34" charset="0"/>
                <a:cs typeface="Calibri" panose="020F0502020204030204" pitchFamily="34" charset="0"/>
              </a:rPr>
              <a:t>      up</a:t>
            </a:r>
          </a:p>
        </p:txBody>
      </p:sp>
      <p:sp>
        <p:nvSpPr>
          <p:cNvPr id="14" name="文本框 13">
            <a:extLst>
              <a:ext uri="{FF2B5EF4-FFF2-40B4-BE49-F238E27FC236}">
                <a16:creationId xmlns:a16="http://schemas.microsoft.com/office/drawing/2014/main" id="{02DD16F0-8823-4ED4-B2E8-6793908981F3}"/>
              </a:ext>
            </a:extLst>
          </p:cNvPr>
          <p:cNvSpPr txBox="1"/>
          <p:nvPr/>
        </p:nvSpPr>
        <p:spPr>
          <a:xfrm>
            <a:off x="4301981" y="3388831"/>
            <a:ext cx="3489327" cy="1692771"/>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0070C0"/>
                </a:solidFill>
                <a:latin typeface="Calibri" panose="020F0502020204030204" pitchFamily="34" charset="0"/>
                <a:cs typeface="Calibri" panose="020F0502020204030204" pitchFamily="34" charset="0"/>
              </a:rPr>
              <a:t>E</a:t>
            </a:r>
            <a:r>
              <a:rPr lang="en-US" altLang="zh-CN" sz="2600" b="0" i="0" dirty="0">
                <a:solidFill>
                  <a:srgbClr val="0070C0"/>
                </a:solidFill>
                <a:effectLst/>
                <a:latin typeface="Calibri" panose="020F0502020204030204" pitchFamily="34" charset="0"/>
                <a:cs typeface="Calibri" panose="020F0502020204030204" pitchFamily="34" charset="0"/>
              </a:rPr>
              <a:t>ye movement stops, heart rate slows and body temperature decreases</a:t>
            </a:r>
            <a:endParaRPr lang="en-US" altLang="zh-CN" sz="2600" dirty="0">
              <a:solidFill>
                <a:srgbClr val="0070C0"/>
              </a:solidFill>
              <a:latin typeface="Calibri" panose="020F0502020204030204" pitchFamily="34" charset="0"/>
              <a:cs typeface="Calibri" panose="020F0502020204030204" pitchFamily="34" charset="0"/>
            </a:endParaRPr>
          </a:p>
        </p:txBody>
      </p:sp>
      <p:sp>
        <p:nvSpPr>
          <p:cNvPr id="15" name="文本框 14">
            <a:extLst>
              <a:ext uri="{FF2B5EF4-FFF2-40B4-BE49-F238E27FC236}">
                <a16:creationId xmlns:a16="http://schemas.microsoft.com/office/drawing/2014/main" id="{86A6F562-1B66-4031-BDF0-52F2AD6A4B38}"/>
              </a:ext>
            </a:extLst>
          </p:cNvPr>
          <p:cNvSpPr txBox="1"/>
          <p:nvPr/>
        </p:nvSpPr>
        <p:spPr>
          <a:xfrm>
            <a:off x="838200" y="3259569"/>
            <a:ext cx="3605439" cy="1292662"/>
          </a:xfrm>
          <a:prstGeom prst="rect">
            <a:avLst/>
          </a:prstGeom>
          <a:noFill/>
        </p:spPr>
        <p:txBody>
          <a:bodyPr wrap="square" rtlCol="0">
            <a:spAutoFit/>
          </a:bodyPr>
          <a:lstStyle/>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Short – 5 to 10 minutes normally</a:t>
            </a:r>
          </a:p>
          <a:p>
            <a:pPr marL="457200" indent="-457200">
              <a:buFont typeface="Arial" panose="020B0604020202020204" pitchFamily="34" charset="0"/>
              <a:buChar char="•"/>
            </a:pPr>
            <a:r>
              <a:rPr lang="en-US" altLang="zh-CN" sz="2600" dirty="0">
                <a:solidFill>
                  <a:srgbClr val="507E32"/>
                </a:solidFill>
                <a:latin typeface="Calibri" panose="020F0502020204030204" pitchFamily="34" charset="0"/>
                <a:cs typeface="Calibri" panose="020F0502020204030204" pitchFamily="34" charset="0"/>
              </a:rPr>
              <a:t>Hypnic jerks</a:t>
            </a:r>
          </a:p>
        </p:txBody>
      </p:sp>
      <p:pic>
        <p:nvPicPr>
          <p:cNvPr id="7" name="图形 6" descr="眩晕的脸轮廓 纯色填充">
            <a:extLst>
              <a:ext uri="{FF2B5EF4-FFF2-40B4-BE49-F238E27FC236}">
                <a16:creationId xmlns:a16="http://schemas.microsoft.com/office/drawing/2014/main" id="{1ACACD65-685E-4EDE-95B4-EC153B8992E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560225" y="4316773"/>
            <a:ext cx="914400" cy="914400"/>
          </a:xfrm>
          <a:prstGeom prst="rect">
            <a:avLst/>
          </a:prstGeom>
        </p:spPr>
      </p:pic>
      <p:pic>
        <p:nvPicPr>
          <p:cNvPr id="16" name="图形 15" descr="想法 轮廓">
            <a:extLst>
              <a:ext uri="{FF2B5EF4-FFF2-40B4-BE49-F238E27FC236}">
                <a16:creationId xmlns:a16="http://schemas.microsoft.com/office/drawing/2014/main" id="{31F88133-698F-4346-85FB-BD1BDD8A5EE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flipH="1">
            <a:off x="1792903" y="4832694"/>
            <a:ext cx="1696031" cy="1485065"/>
          </a:xfrm>
          <a:prstGeom prst="rect">
            <a:avLst/>
          </a:prstGeom>
        </p:spPr>
      </p:pic>
      <p:pic>
        <p:nvPicPr>
          <p:cNvPr id="17" name="图形 16" descr="爬网 纯色填充">
            <a:extLst>
              <a:ext uri="{FF2B5EF4-FFF2-40B4-BE49-F238E27FC236}">
                <a16:creationId xmlns:a16="http://schemas.microsoft.com/office/drawing/2014/main" id="{45950636-5EF6-4C66-8F7A-F255EE6623E5}"/>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rot="12714149">
            <a:off x="2421027" y="4873515"/>
            <a:ext cx="767396" cy="767396"/>
          </a:xfrm>
          <a:prstGeom prst="rect">
            <a:avLst/>
          </a:prstGeom>
        </p:spPr>
      </p:pic>
      <p:sp>
        <p:nvSpPr>
          <p:cNvPr id="13" name="矩形 12">
            <a:extLst>
              <a:ext uri="{FF2B5EF4-FFF2-40B4-BE49-F238E27FC236}">
                <a16:creationId xmlns:a16="http://schemas.microsoft.com/office/drawing/2014/main" id="{A320EEAD-612B-4505-AFE9-DD54808B18D7}"/>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8" name="图片 17" descr="卡通画&#10;&#10;描述已自动生成">
            <a:extLst>
              <a:ext uri="{FF2B5EF4-FFF2-40B4-BE49-F238E27FC236}">
                <a16:creationId xmlns:a16="http://schemas.microsoft.com/office/drawing/2014/main" id="{69A414C2-DE43-4D5C-AB1B-57F39F00B960}"/>
              </a:ext>
            </a:extLst>
          </p:cNvPr>
          <p:cNvPicPr>
            <a:picLocks noChangeAspect="1"/>
          </p:cNvPicPr>
          <p:nvPr/>
        </p:nvPicPr>
        <p:blipFill rotWithShape="1">
          <a:blip r:embed="rId12"/>
          <a:srcRect l="2461"/>
          <a:stretch/>
        </p:blipFill>
        <p:spPr>
          <a:xfrm>
            <a:off x="10255347" y="5250677"/>
            <a:ext cx="1740521" cy="1492327"/>
          </a:xfrm>
          <a:prstGeom prst="rect">
            <a:avLst/>
          </a:prstGeom>
        </p:spPr>
      </p:pic>
      <p:sp>
        <p:nvSpPr>
          <p:cNvPr id="19" name="流程图: 接点 18">
            <a:extLst>
              <a:ext uri="{FF2B5EF4-FFF2-40B4-BE49-F238E27FC236}">
                <a16:creationId xmlns:a16="http://schemas.microsoft.com/office/drawing/2014/main" id="{CA5B43B1-2434-465C-9D20-6A7895460729}"/>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流程图: 接点 19">
            <a:extLst>
              <a:ext uri="{FF2B5EF4-FFF2-40B4-BE49-F238E27FC236}">
                <a16:creationId xmlns:a16="http://schemas.microsoft.com/office/drawing/2014/main" id="{C36C3E6B-2CCD-4887-B7F0-844374B631EF}"/>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Audio 2">
            <a:hlinkClick r:id="" action="ppaction://media"/>
            <a:extLst>
              <a:ext uri="{FF2B5EF4-FFF2-40B4-BE49-F238E27FC236}">
                <a16:creationId xmlns:a16="http://schemas.microsoft.com/office/drawing/2014/main" id="{75DDFA71-331B-2F4B-A218-811D245A50D6}"/>
              </a:ext>
            </a:extLst>
          </p:cNvPr>
          <p:cNvPicPr>
            <a:picLocks noChangeAspect="1"/>
          </p:cNvPicPr>
          <p:nvPr>
            <a:audioFile r:link="rId3"/>
            <p:extLst>
              <p:ext uri="{DAA4B4D4-6D71-4841-9C94-3DE7FCFB9230}">
                <p14:media xmlns:p14="http://schemas.microsoft.com/office/powerpoint/2010/main" r:embed="rId2"/>
              </p:ext>
            </p:extLst>
          </p:nvPr>
        </p:nvPicPr>
        <p:blipFill>
          <a:blip r:embed="rId13"/>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2497583740"/>
      </p:ext>
    </p:extLst>
  </p:cSld>
  <p:clrMapOvr>
    <a:masterClrMapping/>
  </p:clrMapOvr>
  <mc:AlternateContent xmlns:mc="http://schemas.openxmlformats.org/markup-compatibility/2006" xmlns:p14="http://schemas.microsoft.com/office/powerpoint/2010/main">
    <mc:Choice Requires="p14">
      <p:transition spd="slow" p14:dur="2000" advTm="16427"/>
    </mc:Choice>
    <mc:Fallback xmlns="">
      <p:transition spd="slow" advTm="164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CE7CA12-0362-43C1-AB28-EF501F785B3C}"/>
              </a:ext>
            </a:extLst>
          </p:cNvPr>
          <p:cNvSpPr>
            <a:spLocks noGrp="1"/>
          </p:cNvSpPr>
          <p:nvPr>
            <p:ph idx="1"/>
          </p:nvPr>
        </p:nvSpPr>
        <p:spPr/>
        <p:txBody>
          <a:bodyPr/>
          <a:lstStyle/>
          <a:p>
            <a:pPr marL="0" indent="0" algn="l">
              <a:buNone/>
            </a:pPr>
            <a:r>
              <a:rPr lang="en-US" altLang="zh-CN" b="0" i="0" dirty="0">
                <a:solidFill>
                  <a:srgbClr val="343536"/>
                </a:solidFill>
                <a:effectLst/>
                <a:latin typeface="Calibri" panose="020F0502020204030204" pitchFamily="34" charset="0"/>
                <a:cs typeface="Calibri" panose="020F0502020204030204" pitchFamily="34" charset="0"/>
              </a:rPr>
              <a:t>During non-REM stages, your body:</a:t>
            </a:r>
          </a:p>
          <a:p>
            <a:pPr algn="l">
              <a:buFont typeface="Arial" panose="020B0604020202020204" pitchFamily="34" charset="0"/>
              <a:buChar char="•"/>
            </a:pPr>
            <a:r>
              <a:rPr lang="en-US" altLang="zh-CN" b="0" i="0" dirty="0">
                <a:solidFill>
                  <a:srgbClr val="343536"/>
                </a:solidFill>
                <a:effectLst/>
                <a:latin typeface="Calibri" panose="020F0502020204030204" pitchFamily="34" charset="0"/>
                <a:cs typeface="Calibri" panose="020F0502020204030204" pitchFamily="34" charset="0"/>
              </a:rPr>
              <a:t>Builds bone and muscle.</a:t>
            </a:r>
          </a:p>
          <a:p>
            <a:pPr algn="l">
              <a:buFont typeface="Arial" panose="020B0604020202020204" pitchFamily="34" charset="0"/>
              <a:buChar char="•"/>
            </a:pPr>
            <a:r>
              <a:rPr lang="en-US" altLang="zh-CN" b="0" i="0" dirty="0">
                <a:solidFill>
                  <a:srgbClr val="343536"/>
                </a:solidFill>
                <a:effectLst/>
                <a:latin typeface="Calibri" panose="020F0502020204030204" pitchFamily="34" charset="0"/>
                <a:cs typeface="Calibri" panose="020F0502020204030204" pitchFamily="34" charset="0"/>
              </a:rPr>
              <a:t>Repairs and regenerates tissues.</a:t>
            </a:r>
          </a:p>
          <a:p>
            <a:pPr algn="l">
              <a:buFont typeface="Arial" panose="020B0604020202020204" pitchFamily="34" charset="0"/>
              <a:buChar char="•"/>
            </a:pPr>
            <a:r>
              <a:rPr lang="en-US" altLang="zh-CN" b="0" i="0" dirty="0">
                <a:solidFill>
                  <a:srgbClr val="343536"/>
                </a:solidFill>
                <a:effectLst/>
                <a:latin typeface="Calibri" panose="020F0502020204030204" pitchFamily="34" charset="0"/>
                <a:cs typeface="Calibri" panose="020F0502020204030204" pitchFamily="34" charset="0"/>
              </a:rPr>
              <a:t>Strengthens the immune system.</a:t>
            </a:r>
          </a:p>
          <a:p>
            <a:pPr algn="l">
              <a:buFont typeface="Arial" panose="020B0604020202020204" pitchFamily="34" charset="0"/>
              <a:buChar char="•"/>
            </a:pPr>
            <a:endParaRPr lang="en-US" altLang="zh-CN" dirty="0">
              <a:solidFill>
                <a:srgbClr val="343536"/>
              </a:solidFill>
              <a:latin typeface="Calibri" panose="020F0502020204030204" pitchFamily="34" charset="0"/>
              <a:cs typeface="Calibri" panose="020F0502020204030204" pitchFamily="34" charset="0"/>
            </a:endParaRPr>
          </a:p>
          <a:p>
            <a:pPr marL="0" indent="0" algn="l">
              <a:buNone/>
            </a:pPr>
            <a:endParaRPr lang="en-US" altLang="zh-CN" b="0" i="0" dirty="0">
              <a:solidFill>
                <a:srgbClr val="343536"/>
              </a:solidFill>
              <a:effectLst/>
              <a:latin typeface="Calibri" panose="020F0502020204030204" pitchFamily="34" charset="0"/>
              <a:cs typeface="Calibri" panose="020F0502020204030204" pitchFamily="34" charset="0"/>
            </a:endParaRPr>
          </a:p>
        </p:txBody>
      </p:sp>
      <p:pic>
        <p:nvPicPr>
          <p:cNvPr id="13" name="图形 12" descr="肾脏 纯色填充">
            <a:extLst>
              <a:ext uri="{FF2B5EF4-FFF2-40B4-BE49-F238E27FC236}">
                <a16:creationId xmlns:a16="http://schemas.microsoft.com/office/drawing/2014/main" id="{8B855840-B792-45A7-AD3D-36F866C902B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486559" y="2228203"/>
            <a:ext cx="914400" cy="914400"/>
          </a:xfrm>
          <a:prstGeom prst="rect">
            <a:avLst/>
          </a:prstGeom>
        </p:spPr>
      </p:pic>
      <p:sp>
        <p:nvSpPr>
          <p:cNvPr id="2" name="标题 1">
            <a:extLst>
              <a:ext uri="{FF2B5EF4-FFF2-40B4-BE49-F238E27FC236}">
                <a16:creationId xmlns:a16="http://schemas.microsoft.com/office/drawing/2014/main" id="{E56592DE-557F-4468-AAF0-3726A3F5EF5A}"/>
              </a:ext>
            </a:extLst>
          </p:cNvPr>
          <p:cNvSpPr>
            <a:spLocks noGrp="1"/>
          </p:cNvSpPr>
          <p:nvPr>
            <p:ph type="title"/>
          </p:nvPr>
        </p:nvSpPr>
        <p:spPr>
          <a:xfrm>
            <a:off x="838325" y="340255"/>
            <a:ext cx="10515600" cy="1325563"/>
          </a:xfrm>
        </p:spPr>
        <p:txBody>
          <a:bodyPr/>
          <a:lstStyle/>
          <a:p>
            <a:r>
              <a:rPr lang="en-US" altLang="zh-CN" b="1" dirty="0">
                <a:latin typeface="Calibri" panose="020F0502020204030204" pitchFamily="34" charset="0"/>
                <a:cs typeface="Calibri" panose="020F0502020204030204" pitchFamily="34" charset="0"/>
              </a:rPr>
              <a:t>The importance of NREM sleep</a:t>
            </a:r>
            <a:endParaRPr lang="zh-CN" altLang="en-US" b="1" dirty="0">
              <a:latin typeface="Calibri" panose="020F0502020204030204" pitchFamily="34" charset="0"/>
              <a:cs typeface="Calibri" panose="020F0502020204030204" pitchFamily="34" charset="0"/>
            </a:endParaRPr>
          </a:p>
        </p:txBody>
      </p:sp>
      <p:pic>
        <p:nvPicPr>
          <p:cNvPr id="5" name="图形 4" descr="肌肉发达的手臂 纯色填充">
            <a:extLst>
              <a:ext uri="{FF2B5EF4-FFF2-40B4-BE49-F238E27FC236}">
                <a16:creationId xmlns:a16="http://schemas.microsoft.com/office/drawing/2014/main" id="{BEA5FC2E-218C-4FF5-949A-1A51948F78E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527546" y="1292371"/>
            <a:ext cx="914400" cy="914400"/>
          </a:xfrm>
          <a:prstGeom prst="rect">
            <a:avLst/>
          </a:prstGeom>
        </p:spPr>
      </p:pic>
      <p:pic>
        <p:nvPicPr>
          <p:cNvPr id="9" name="图形 8" descr="睡觉 纯色填充">
            <a:extLst>
              <a:ext uri="{FF2B5EF4-FFF2-40B4-BE49-F238E27FC236}">
                <a16:creationId xmlns:a16="http://schemas.microsoft.com/office/drawing/2014/main" id="{4F3757CA-DB52-413B-8C43-D1ED1431877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560890" y="1983979"/>
            <a:ext cx="1381416" cy="1381416"/>
          </a:xfrm>
          <a:prstGeom prst="rect">
            <a:avLst/>
          </a:prstGeom>
        </p:spPr>
      </p:pic>
      <p:pic>
        <p:nvPicPr>
          <p:cNvPr id="11" name="图形 10" descr="免疫力 纯色填充">
            <a:extLst>
              <a:ext uri="{FF2B5EF4-FFF2-40B4-BE49-F238E27FC236}">
                <a16:creationId xmlns:a16="http://schemas.microsoft.com/office/drawing/2014/main" id="{8E442BC4-64C2-40F0-83F4-B625C03B3B86}"/>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9610795" y="3142603"/>
            <a:ext cx="914400" cy="914400"/>
          </a:xfrm>
          <a:prstGeom prst="rect">
            <a:avLst/>
          </a:prstGeom>
        </p:spPr>
      </p:pic>
      <p:sp>
        <p:nvSpPr>
          <p:cNvPr id="20" name="弧形 19">
            <a:extLst>
              <a:ext uri="{FF2B5EF4-FFF2-40B4-BE49-F238E27FC236}">
                <a16:creationId xmlns:a16="http://schemas.microsoft.com/office/drawing/2014/main" id="{E0B4643D-3A6B-4787-B4EE-1F84E0347904}"/>
              </a:ext>
            </a:extLst>
          </p:cNvPr>
          <p:cNvSpPr/>
          <p:nvPr/>
        </p:nvSpPr>
        <p:spPr>
          <a:xfrm>
            <a:off x="9306306" y="1911569"/>
            <a:ext cx="1919657" cy="1738312"/>
          </a:xfrm>
          <a:custGeom>
            <a:avLst/>
            <a:gdLst>
              <a:gd name="connsiteX0" fmla="*/ 389792 w 1919657"/>
              <a:gd name="connsiteY0" fmla="*/ 169883 h 1738312"/>
              <a:gd name="connsiteX1" fmla="*/ 1527214 w 1919657"/>
              <a:gd name="connsiteY1" fmla="*/ 168117 h 1738312"/>
              <a:gd name="connsiteX2" fmla="*/ 1794969 w 1919657"/>
              <a:gd name="connsiteY2" fmla="*/ 1297554 h 1738312"/>
              <a:gd name="connsiteX3" fmla="*/ 728621 w 1919657"/>
              <a:gd name="connsiteY3" fmla="*/ 1712720 h 1738312"/>
              <a:gd name="connsiteX4" fmla="*/ 959829 w 1919657"/>
              <a:gd name="connsiteY4" fmla="*/ 869156 h 1738312"/>
              <a:gd name="connsiteX5" fmla="*/ 389792 w 1919657"/>
              <a:gd name="connsiteY5" fmla="*/ 169883 h 1738312"/>
              <a:gd name="connsiteX0" fmla="*/ 389792 w 1919657"/>
              <a:gd name="connsiteY0" fmla="*/ 169883 h 1738312"/>
              <a:gd name="connsiteX1" fmla="*/ 1527214 w 1919657"/>
              <a:gd name="connsiteY1" fmla="*/ 168117 h 1738312"/>
              <a:gd name="connsiteX2" fmla="*/ 1794969 w 1919657"/>
              <a:gd name="connsiteY2" fmla="*/ 1297554 h 1738312"/>
              <a:gd name="connsiteX3" fmla="*/ 728621 w 1919657"/>
              <a:gd name="connsiteY3" fmla="*/ 1712720 h 1738312"/>
            </a:gdLst>
            <a:ahLst/>
            <a:cxnLst>
              <a:cxn ang="0">
                <a:pos x="connsiteX0" y="connsiteY0"/>
              </a:cxn>
              <a:cxn ang="0">
                <a:pos x="connsiteX1" y="connsiteY1"/>
              </a:cxn>
              <a:cxn ang="0">
                <a:pos x="connsiteX2" y="connsiteY2"/>
              </a:cxn>
              <a:cxn ang="0">
                <a:pos x="connsiteX3" y="connsiteY3"/>
              </a:cxn>
            </a:cxnLst>
            <a:rect l="l" t="t" r="r" b="b"/>
            <a:pathLst>
              <a:path w="1919657" h="1738312" stroke="0" extrusionOk="0">
                <a:moveTo>
                  <a:pt x="389792" y="169883"/>
                </a:moveTo>
                <a:cubicBezTo>
                  <a:pt x="694116" y="2908"/>
                  <a:pt x="1114327" y="-87308"/>
                  <a:pt x="1527214" y="168117"/>
                </a:cubicBezTo>
                <a:cubicBezTo>
                  <a:pt x="2007699" y="415685"/>
                  <a:pt x="2029816" y="923272"/>
                  <a:pt x="1794969" y="1297554"/>
                </a:cubicBezTo>
                <a:cubicBezTo>
                  <a:pt x="1562015" y="1643835"/>
                  <a:pt x="1121593" y="1836342"/>
                  <a:pt x="728621" y="1712720"/>
                </a:cubicBezTo>
                <a:cubicBezTo>
                  <a:pt x="788330" y="1492174"/>
                  <a:pt x="831388" y="1286063"/>
                  <a:pt x="959829" y="869156"/>
                </a:cubicBezTo>
                <a:cubicBezTo>
                  <a:pt x="795753" y="584820"/>
                  <a:pt x="454900" y="259543"/>
                  <a:pt x="389792" y="169883"/>
                </a:cubicBezTo>
                <a:close/>
              </a:path>
              <a:path w="1919657" h="1738312" fill="none" extrusionOk="0">
                <a:moveTo>
                  <a:pt x="389792" y="169883"/>
                </a:moveTo>
                <a:cubicBezTo>
                  <a:pt x="717656" y="-10148"/>
                  <a:pt x="1215066" y="-7112"/>
                  <a:pt x="1527214" y="168117"/>
                </a:cubicBezTo>
                <a:cubicBezTo>
                  <a:pt x="1862128" y="443955"/>
                  <a:pt x="2015243" y="850523"/>
                  <a:pt x="1794969" y="1297554"/>
                </a:cubicBezTo>
                <a:cubicBezTo>
                  <a:pt x="1588609" y="1688173"/>
                  <a:pt x="1198222" y="1793968"/>
                  <a:pt x="728621" y="1712720"/>
                </a:cubicBezTo>
              </a:path>
              <a:path w="1919657" h="1738312" fill="none" stroke="0" extrusionOk="0">
                <a:moveTo>
                  <a:pt x="389792" y="169883"/>
                </a:moveTo>
                <a:cubicBezTo>
                  <a:pt x="760168" y="-436"/>
                  <a:pt x="1178761" y="-56898"/>
                  <a:pt x="1527214" y="168117"/>
                </a:cubicBezTo>
                <a:cubicBezTo>
                  <a:pt x="1977134" y="436975"/>
                  <a:pt x="2008998" y="902246"/>
                  <a:pt x="1794969" y="1297554"/>
                </a:cubicBezTo>
                <a:cubicBezTo>
                  <a:pt x="1522454" y="1654901"/>
                  <a:pt x="1174115" y="1769485"/>
                  <a:pt x="728621" y="1712720"/>
                </a:cubicBezTo>
              </a:path>
            </a:pathLst>
          </a:custGeom>
          <a:ln w="38100">
            <a:solidFill>
              <a:schemeClr val="tx1"/>
            </a:solidFill>
            <a:extLst>
              <a:ext uri="{C807C97D-BFC1-408E-A445-0C87EB9F89A2}">
                <ask:lineSketchStyleProps xmlns:ask="http://schemas.microsoft.com/office/drawing/2018/sketchyshapes" sd="981765707">
                  <a:prstGeom prst="arc">
                    <a:avLst>
                      <a:gd name="adj1" fmla="val 13848816"/>
                      <a:gd name="adj2" fmla="val 6319649"/>
                    </a:avLst>
                  </a:prstGeom>
                  <ask:type>
                    <ask:lineSketchCurved/>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p>
        </p:txBody>
      </p:sp>
      <p:pic>
        <p:nvPicPr>
          <p:cNvPr id="1028" name="Picture 4" descr="See the source image">
            <a:extLst>
              <a:ext uri="{FF2B5EF4-FFF2-40B4-BE49-F238E27FC236}">
                <a16:creationId xmlns:a16="http://schemas.microsoft.com/office/drawing/2014/main" id="{BF1B89A1-06F9-431D-8A46-89917BADC780}"/>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659251" y="2063239"/>
            <a:ext cx="8774760" cy="3875519"/>
          </a:xfrm>
          <a:prstGeom prst="rect">
            <a:avLst/>
          </a:prstGeom>
          <a:solidFill>
            <a:srgbClr val="666698"/>
          </a:solidFill>
        </p:spPr>
      </p:pic>
      <p:sp>
        <p:nvSpPr>
          <p:cNvPr id="4" name="箭头: 下 3">
            <a:extLst>
              <a:ext uri="{FF2B5EF4-FFF2-40B4-BE49-F238E27FC236}">
                <a16:creationId xmlns:a16="http://schemas.microsoft.com/office/drawing/2014/main" id="{180DFD75-C859-4AD4-8CC8-C64D7E9DBDE3}"/>
              </a:ext>
            </a:extLst>
          </p:cNvPr>
          <p:cNvSpPr/>
          <p:nvPr/>
        </p:nvSpPr>
        <p:spPr>
          <a:xfrm rot="10800000">
            <a:off x="4318716" y="5137170"/>
            <a:ext cx="420709" cy="613892"/>
          </a:xfrm>
          <a:prstGeom prst="downArrow">
            <a:avLst/>
          </a:prstGeom>
          <a:solidFill>
            <a:srgbClr val="ED7D31"/>
          </a:solidFill>
          <a:ln w="38100">
            <a:solidFill>
              <a:srgbClr val="ED7D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左大括号 6">
            <a:extLst>
              <a:ext uri="{FF2B5EF4-FFF2-40B4-BE49-F238E27FC236}">
                <a16:creationId xmlns:a16="http://schemas.microsoft.com/office/drawing/2014/main" id="{A73ECFAE-555F-4A69-A4E4-3331CF043BFF}"/>
              </a:ext>
            </a:extLst>
          </p:cNvPr>
          <p:cNvSpPr/>
          <p:nvPr/>
        </p:nvSpPr>
        <p:spPr>
          <a:xfrm rot="5400000">
            <a:off x="5058292" y="1999604"/>
            <a:ext cx="326437" cy="204711"/>
          </a:xfrm>
          <a:prstGeom prst="leftBrace">
            <a:avLst/>
          </a:prstGeom>
          <a:ln w="38100">
            <a:solidFill>
              <a:schemeClr val="accent2"/>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dirty="0"/>
          </a:p>
        </p:txBody>
      </p:sp>
      <p:sp>
        <p:nvSpPr>
          <p:cNvPr id="18" name="左大括号 17">
            <a:extLst>
              <a:ext uri="{FF2B5EF4-FFF2-40B4-BE49-F238E27FC236}">
                <a16:creationId xmlns:a16="http://schemas.microsoft.com/office/drawing/2014/main" id="{EDFA2F7B-0845-4056-B707-7387CC72B1A0}"/>
              </a:ext>
            </a:extLst>
          </p:cNvPr>
          <p:cNvSpPr/>
          <p:nvPr/>
        </p:nvSpPr>
        <p:spPr>
          <a:xfrm rot="5400000">
            <a:off x="6682292" y="1953030"/>
            <a:ext cx="386559" cy="252607"/>
          </a:xfrm>
          <a:prstGeom prst="leftBrace">
            <a:avLst/>
          </a:prstGeom>
          <a:ln w="38100">
            <a:solidFill>
              <a:schemeClr val="accent2"/>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dirty="0"/>
          </a:p>
        </p:txBody>
      </p:sp>
      <p:sp>
        <p:nvSpPr>
          <p:cNvPr id="21" name="左大括号 20">
            <a:extLst>
              <a:ext uri="{FF2B5EF4-FFF2-40B4-BE49-F238E27FC236}">
                <a16:creationId xmlns:a16="http://schemas.microsoft.com/office/drawing/2014/main" id="{22AC9067-1373-4D7F-BB23-CCC1D18974A0}"/>
              </a:ext>
            </a:extLst>
          </p:cNvPr>
          <p:cNvSpPr/>
          <p:nvPr/>
        </p:nvSpPr>
        <p:spPr>
          <a:xfrm rot="5400000">
            <a:off x="7874165" y="1920687"/>
            <a:ext cx="373505" cy="285694"/>
          </a:xfrm>
          <a:prstGeom prst="leftBrace">
            <a:avLst/>
          </a:prstGeom>
          <a:ln w="38100">
            <a:solidFill>
              <a:schemeClr val="accent2"/>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dirty="0"/>
          </a:p>
        </p:txBody>
      </p:sp>
      <p:sp>
        <p:nvSpPr>
          <p:cNvPr id="23" name="左大括号 22">
            <a:extLst>
              <a:ext uri="{FF2B5EF4-FFF2-40B4-BE49-F238E27FC236}">
                <a16:creationId xmlns:a16="http://schemas.microsoft.com/office/drawing/2014/main" id="{DA92268A-1627-4CFD-A904-E3CD0680AF5A}"/>
              </a:ext>
            </a:extLst>
          </p:cNvPr>
          <p:cNvSpPr/>
          <p:nvPr/>
        </p:nvSpPr>
        <p:spPr>
          <a:xfrm rot="5400000">
            <a:off x="8922491" y="1919314"/>
            <a:ext cx="394937" cy="320037"/>
          </a:xfrm>
          <a:prstGeom prst="leftBrace">
            <a:avLst/>
          </a:prstGeom>
          <a:ln w="38100">
            <a:solidFill>
              <a:schemeClr val="accent2"/>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dirty="0"/>
          </a:p>
        </p:txBody>
      </p:sp>
      <p:sp>
        <p:nvSpPr>
          <p:cNvPr id="24" name="左大括号 23">
            <a:extLst>
              <a:ext uri="{FF2B5EF4-FFF2-40B4-BE49-F238E27FC236}">
                <a16:creationId xmlns:a16="http://schemas.microsoft.com/office/drawing/2014/main" id="{3217EDC4-C04B-459A-8A46-887E8A898FE8}"/>
              </a:ext>
            </a:extLst>
          </p:cNvPr>
          <p:cNvSpPr/>
          <p:nvPr/>
        </p:nvSpPr>
        <p:spPr>
          <a:xfrm rot="5400000">
            <a:off x="9882957" y="1868494"/>
            <a:ext cx="405859" cy="387508"/>
          </a:xfrm>
          <a:prstGeom prst="leftBrace">
            <a:avLst/>
          </a:prstGeom>
          <a:ln w="38100">
            <a:solidFill>
              <a:schemeClr val="accent2"/>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dirty="0"/>
          </a:p>
        </p:txBody>
      </p:sp>
      <p:sp>
        <p:nvSpPr>
          <p:cNvPr id="26" name="箭头: 下 25">
            <a:extLst>
              <a:ext uri="{FF2B5EF4-FFF2-40B4-BE49-F238E27FC236}">
                <a16:creationId xmlns:a16="http://schemas.microsoft.com/office/drawing/2014/main" id="{B8983D56-0AD2-42CB-BB66-6AFF0FDFEAAC}"/>
              </a:ext>
            </a:extLst>
          </p:cNvPr>
          <p:cNvSpPr/>
          <p:nvPr/>
        </p:nvSpPr>
        <p:spPr>
          <a:xfrm rot="10800000">
            <a:off x="5836277" y="5036285"/>
            <a:ext cx="420709" cy="613892"/>
          </a:xfrm>
          <a:prstGeom prst="downArrow">
            <a:avLst/>
          </a:prstGeom>
          <a:solidFill>
            <a:srgbClr val="ED7D31"/>
          </a:solidFill>
          <a:ln w="38100">
            <a:solidFill>
              <a:srgbClr val="ED7D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箭头: 下 26">
            <a:extLst>
              <a:ext uri="{FF2B5EF4-FFF2-40B4-BE49-F238E27FC236}">
                <a16:creationId xmlns:a16="http://schemas.microsoft.com/office/drawing/2014/main" id="{3F97F6C6-44BA-41F2-80BB-0626F1C2F61A}"/>
              </a:ext>
            </a:extLst>
          </p:cNvPr>
          <p:cNvSpPr/>
          <p:nvPr/>
        </p:nvSpPr>
        <p:spPr>
          <a:xfrm rot="10800000">
            <a:off x="7310908" y="4342973"/>
            <a:ext cx="420709" cy="613892"/>
          </a:xfrm>
          <a:prstGeom prst="downArrow">
            <a:avLst/>
          </a:prstGeom>
          <a:solidFill>
            <a:srgbClr val="ED7D31"/>
          </a:solidFill>
          <a:ln w="38100">
            <a:solidFill>
              <a:srgbClr val="ED7D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箭头: 下 27">
            <a:extLst>
              <a:ext uri="{FF2B5EF4-FFF2-40B4-BE49-F238E27FC236}">
                <a16:creationId xmlns:a16="http://schemas.microsoft.com/office/drawing/2014/main" id="{F8B06F09-8C27-4057-BAA2-0C43E9A65FAA}"/>
              </a:ext>
            </a:extLst>
          </p:cNvPr>
          <p:cNvSpPr/>
          <p:nvPr/>
        </p:nvSpPr>
        <p:spPr>
          <a:xfrm rot="10800000">
            <a:off x="8361481" y="3750057"/>
            <a:ext cx="420709" cy="613892"/>
          </a:xfrm>
          <a:prstGeom prst="downArrow">
            <a:avLst/>
          </a:prstGeom>
          <a:solidFill>
            <a:srgbClr val="ED7D31"/>
          </a:solidFill>
          <a:ln w="38100">
            <a:solidFill>
              <a:srgbClr val="ED7D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箭头: 下 28">
            <a:extLst>
              <a:ext uri="{FF2B5EF4-FFF2-40B4-BE49-F238E27FC236}">
                <a16:creationId xmlns:a16="http://schemas.microsoft.com/office/drawing/2014/main" id="{E3AED463-BEBE-43BD-807D-946DC456A0C4}"/>
              </a:ext>
            </a:extLst>
          </p:cNvPr>
          <p:cNvSpPr/>
          <p:nvPr/>
        </p:nvSpPr>
        <p:spPr>
          <a:xfrm rot="10800000">
            <a:off x="9369706" y="3750057"/>
            <a:ext cx="420709" cy="613892"/>
          </a:xfrm>
          <a:prstGeom prst="downArrow">
            <a:avLst/>
          </a:prstGeom>
          <a:solidFill>
            <a:srgbClr val="ED7D31"/>
          </a:solidFill>
          <a:ln w="38100">
            <a:solidFill>
              <a:srgbClr val="ED7D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27582DF6-1F90-4DF7-8F64-1C29C5B44684}"/>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5" name="图片 24" descr="卡通画&#10;&#10;描述已自动生成">
            <a:extLst>
              <a:ext uri="{FF2B5EF4-FFF2-40B4-BE49-F238E27FC236}">
                <a16:creationId xmlns:a16="http://schemas.microsoft.com/office/drawing/2014/main" id="{41C9C95E-E123-4E1A-8EE3-CD83A3287EC5}"/>
              </a:ext>
            </a:extLst>
          </p:cNvPr>
          <p:cNvPicPr>
            <a:picLocks noChangeAspect="1"/>
          </p:cNvPicPr>
          <p:nvPr/>
        </p:nvPicPr>
        <p:blipFill rotWithShape="1">
          <a:blip r:embed="rId15"/>
          <a:srcRect l="2461"/>
          <a:stretch/>
        </p:blipFill>
        <p:spPr>
          <a:xfrm>
            <a:off x="10255347" y="5250677"/>
            <a:ext cx="1740521" cy="1492327"/>
          </a:xfrm>
          <a:prstGeom prst="rect">
            <a:avLst/>
          </a:prstGeom>
        </p:spPr>
      </p:pic>
      <p:sp>
        <p:nvSpPr>
          <p:cNvPr id="30" name="流程图: 接点 29">
            <a:extLst>
              <a:ext uri="{FF2B5EF4-FFF2-40B4-BE49-F238E27FC236}">
                <a16:creationId xmlns:a16="http://schemas.microsoft.com/office/drawing/2014/main" id="{6282E586-3752-4C3B-9D0C-DFCF976AD07C}"/>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流程图: 接点 30">
            <a:extLst>
              <a:ext uri="{FF2B5EF4-FFF2-40B4-BE49-F238E27FC236}">
                <a16:creationId xmlns:a16="http://schemas.microsoft.com/office/drawing/2014/main" id="{18AFFFB2-3A48-4832-90D6-709673CA2C8B}"/>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Audio 5">
            <a:hlinkClick r:id="" action="ppaction://media"/>
            <a:extLst>
              <a:ext uri="{FF2B5EF4-FFF2-40B4-BE49-F238E27FC236}">
                <a16:creationId xmlns:a16="http://schemas.microsoft.com/office/drawing/2014/main" id="{463DBDE8-99D9-054B-8653-6C37E2FF03BD}"/>
              </a:ext>
            </a:extLst>
          </p:cNvPr>
          <p:cNvPicPr>
            <a:picLocks noChangeAspect="1"/>
          </p:cNvPicPr>
          <p:nvPr>
            <a:audioFile r:link="rId3"/>
            <p:extLst>
              <p:ext uri="{DAA4B4D4-6D71-4841-9C94-3DE7FCFB9230}">
                <p14:media xmlns:p14="http://schemas.microsoft.com/office/powerpoint/2010/main" r:embed="rId2"/>
              </p:ext>
            </p:extLst>
          </p:nvPr>
        </p:nvPicPr>
        <p:blipFill>
          <a:blip r:embed="rId16"/>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2288239449"/>
      </p:ext>
    </p:extLst>
  </p:cSld>
  <p:clrMapOvr>
    <a:masterClrMapping/>
  </p:clrMapOvr>
  <mc:AlternateContent xmlns:mc="http://schemas.openxmlformats.org/markup-compatibility/2006" xmlns:p14="http://schemas.microsoft.com/office/powerpoint/2010/main">
    <mc:Choice Requires="p14">
      <p:transition spd="slow" p14:dur="2000" advTm="24118"/>
    </mc:Choice>
    <mc:Fallback xmlns="">
      <p:transition spd="slow" advTm="24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13"/>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9"/>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5"/>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11"/>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5" fill="hold" display="0">
                  <p:stCondLst>
                    <p:cond delay="indefinite"/>
                  </p:stCondLst>
                  <p:endCondLst>
                    <p:cond evt="onStopAudio" delay="0">
                      <p:tgtEl>
                        <p:sldTgt/>
                      </p:tgtEl>
                    </p:cond>
                  </p:endCondLst>
                </p:cTn>
                <p:tgtEl>
                  <p:spTgt spid="6"/>
                </p:tgtEl>
              </p:cMediaNode>
            </p:audio>
          </p:childTnLst>
        </p:cTn>
      </p:par>
    </p:tnLst>
    <p:bldLst>
      <p:bldP spid="3" grpId="0" uiExpand="1" build="p"/>
      <p:bldP spid="20" grpId="0" animBg="1"/>
      <p:bldP spid="4" grpId="0" animBg="1"/>
      <p:bldP spid="7" grpId="0" animBg="1"/>
      <p:bldP spid="18" grpId="0" animBg="1"/>
      <p:bldP spid="21" grpId="0" animBg="1"/>
      <p:bldP spid="23" grpId="0" animBg="1"/>
      <p:bldP spid="24" grpId="0" animBg="1"/>
      <p:bldP spid="26" grpId="0" animBg="1"/>
      <p:bldP spid="27" grpId="0" animBg="1"/>
      <p:bldP spid="28" grpId="0" animBg="1"/>
      <p:bldP spid="2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ED236-5E39-4D3A-9E99-CA05AF03BBD4}"/>
              </a:ext>
            </a:extLst>
          </p:cNvPr>
          <p:cNvSpPr>
            <a:spLocks noGrp="1"/>
          </p:cNvSpPr>
          <p:nvPr>
            <p:ph type="title"/>
          </p:nvPr>
        </p:nvSpPr>
        <p:spPr/>
        <p:txBody>
          <a:bodyPr/>
          <a:lstStyle/>
          <a:p>
            <a:r>
              <a:rPr lang="en-US" b="1" dirty="0">
                <a:latin typeface="+mn-lt"/>
              </a:rPr>
              <a:t>REM</a:t>
            </a:r>
          </a:p>
        </p:txBody>
      </p:sp>
      <p:sp>
        <p:nvSpPr>
          <p:cNvPr id="3" name="Content Placeholder 2">
            <a:extLst>
              <a:ext uri="{FF2B5EF4-FFF2-40B4-BE49-F238E27FC236}">
                <a16:creationId xmlns:a16="http://schemas.microsoft.com/office/drawing/2014/main" id="{33DD3FBA-3C78-4DF1-9859-8B3E5F8C4EB2}"/>
              </a:ext>
            </a:extLst>
          </p:cNvPr>
          <p:cNvSpPr>
            <a:spLocks noGrp="1"/>
          </p:cNvSpPr>
          <p:nvPr>
            <p:ph idx="1"/>
          </p:nvPr>
        </p:nvSpPr>
        <p:spPr>
          <a:xfrm>
            <a:off x="838200" y="1690688"/>
            <a:ext cx="10515600" cy="4351338"/>
          </a:xfrm>
        </p:spPr>
        <p:txBody>
          <a:bodyPr>
            <a:noAutofit/>
          </a:bodyPr>
          <a:lstStyle/>
          <a:p>
            <a:r>
              <a:rPr lang="en-US" sz="2500" dirty="0"/>
              <a:t>Rapid eye movement (REM)</a:t>
            </a:r>
          </a:p>
          <a:p>
            <a:r>
              <a:rPr lang="en-US" sz="2500" dirty="0"/>
              <a:t>Brain activity: near-waking level</a:t>
            </a:r>
          </a:p>
          <a:p>
            <a:endParaRPr lang="en-US" sz="2500" dirty="0"/>
          </a:p>
          <a:p>
            <a:r>
              <a:rPr lang="en-US" sz="2500" dirty="0"/>
              <a:t>The stage when we experience most of our dreams</a:t>
            </a:r>
          </a:p>
          <a:p>
            <a:r>
              <a:rPr lang="en-US" sz="2500" dirty="0"/>
              <a:t>Muscles paralyzed</a:t>
            </a:r>
          </a:p>
          <a:p>
            <a:r>
              <a:rPr lang="en-US" sz="2500" dirty="0"/>
              <a:t>Brainstem suppress</a:t>
            </a:r>
            <a:r>
              <a:rPr lang="en-US" altLang="zh-CN" sz="2500" dirty="0"/>
              <a:t>es</a:t>
            </a:r>
            <a:r>
              <a:rPr lang="en-US" sz="2500" dirty="0"/>
              <a:t> motor activity</a:t>
            </a:r>
          </a:p>
          <a:p>
            <a:endParaRPr lang="en-US" sz="2500" dirty="0"/>
          </a:p>
          <a:p>
            <a:r>
              <a:rPr lang="en-US" sz="2500" dirty="0"/>
              <a:t>REM S</a:t>
            </a:r>
            <a:r>
              <a:rPr lang="en-US" altLang="zh-CN" sz="2500" dirty="0"/>
              <a:t>leep Behavior Disorder (</a:t>
            </a:r>
            <a:r>
              <a:rPr lang="en-US" sz="2500" dirty="0"/>
              <a:t>RBD)</a:t>
            </a:r>
          </a:p>
          <a:p>
            <a:r>
              <a:rPr lang="en-US" sz="2500" dirty="0"/>
              <a:t>Sleepwalking</a:t>
            </a:r>
          </a:p>
          <a:p>
            <a:r>
              <a:rPr lang="en-US" sz="2500" dirty="0"/>
              <a:t>Neurodegenerative diseases</a:t>
            </a:r>
          </a:p>
        </p:txBody>
      </p:sp>
      <p:pic>
        <p:nvPicPr>
          <p:cNvPr id="5" name="Picture 4">
            <a:extLst>
              <a:ext uri="{FF2B5EF4-FFF2-40B4-BE49-F238E27FC236}">
                <a16:creationId xmlns:a16="http://schemas.microsoft.com/office/drawing/2014/main" id="{69B2B43C-4282-43D9-AA64-B2AB3F0BA877}"/>
              </a:ext>
            </a:extLst>
          </p:cNvPr>
          <p:cNvPicPr>
            <a:picLocks noChangeAspect="1"/>
          </p:cNvPicPr>
          <p:nvPr/>
        </p:nvPicPr>
        <p:blipFill>
          <a:blip r:embed="rId6"/>
          <a:stretch>
            <a:fillRect/>
          </a:stretch>
        </p:blipFill>
        <p:spPr>
          <a:xfrm>
            <a:off x="6230962" y="3753878"/>
            <a:ext cx="3897992" cy="2288148"/>
          </a:xfrm>
          <a:prstGeom prst="rect">
            <a:avLst/>
          </a:prstGeom>
        </p:spPr>
      </p:pic>
      <p:pic>
        <p:nvPicPr>
          <p:cNvPr id="1026" name="Picture 2" descr="REM sleep is dream sleep and so much more">
            <a:extLst>
              <a:ext uri="{FF2B5EF4-FFF2-40B4-BE49-F238E27FC236}">
                <a16:creationId xmlns:a16="http://schemas.microsoft.com/office/drawing/2014/main" id="{564ABC56-57F7-4D74-B713-0180BD04A7E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39492" y="709019"/>
            <a:ext cx="3287579" cy="22332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ee the source image">
            <a:extLst>
              <a:ext uri="{FF2B5EF4-FFF2-40B4-BE49-F238E27FC236}">
                <a16:creationId xmlns:a16="http://schemas.microsoft.com/office/drawing/2014/main" id="{F1D7F87F-F226-46E1-BDAA-F8528FC4A74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03916" y="3653911"/>
            <a:ext cx="2868797" cy="2784989"/>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46D82772-14A6-4A60-B4CD-F98B732BBE82}"/>
              </a:ext>
            </a:extLst>
          </p:cNvPr>
          <p:cNvSpPr/>
          <p:nvPr/>
        </p:nvSpPr>
        <p:spPr>
          <a:xfrm>
            <a:off x="253218" y="328246"/>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10" name="图片 9" descr="卡通画&#10;&#10;描述已自动生成">
            <a:extLst>
              <a:ext uri="{FF2B5EF4-FFF2-40B4-BE49-F238E27FC236}">
                <a16:creationId xmlns:a16="http://schemas.microsoft.com/office/drawing/2014/main" id="{B07DBD0B-5843-48CC-968E-3EB7A7388365}"/>
              </a:ext>
            </a:extLst>
          </p:cNvPr>
          <p:cNvPicPr>
            <a:picLocks noChangeAspect="1"/>
          </p:cNvPicPr>
          <p:nvPr/>
        </p:nvPicPr>
        <p:blipFill rotWithShape="1">
          <a:blip r:embed="rId9"/>
          <a:srcRect l="2461"/>
          <a:stretch/>
        </p:blipFill>
        <p:spPr>
          <a:xfrm>
            <a:off x="10255347" y="5250677"/>
            <a:ext cx="1740521" cy="1492327"/>
          </a:xfrm>
          <a:prstGeom prst="rect">
            <a:avLst/>
          </a:prstGeom>
        </p:spPr>
      </p:pic>
      <p:sp>
        <p:nvSpPr>
          <p:cNvPr id="11" name="流程图: 接点 10">
            <a:extLst>
              <a:ext uri="{FF2B5EF4-FFF2-40B4-BE49-F238E27FC236}">
                <a16:creationId xmlns:a16="http://schemas.microsoft.com/office/drawing/2014/main" id="{08F5E5C4-AD5F-4C09-8215-3DFACE6BBE72}"/>
              </a:ext>
            </a:extLst>
          </p:cNvPr>
          <p:cNvSpPr/>
          <p:nvPr/>
        </p:nvSpPr>
        <p:spPr>
          <a:xfrm>
            <a:off x="9982374" y="638521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流程图: 接点 11">
            <a:extLst>
              <a:ext uri="{FF2B5EF4-FFF2-40B4-BE49-F238E27FC236}">
                <a16:creationId xmlns:a16="http://schemas.microsoft.com/office/drawing/2014/main" id="{3E3AC4B1-6997-4D3A-941A-70F08F4F9F5E}"/>
              </a:ext>
            </a:extLst>
          </p:cNvPr>
          <p:cNvSpPr/>
          <p:nvPr/>
        </p:nvSpPr>
        <p:spPr>
          <a:xfrm>
            <a:off x="11480193" y="4965669"/>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Audio 3">
            <a:hlinkClick r:id="" action="ppaction://media"/>
            <a:extLst>
              <a:ext uri="{FF2B5EF4-FFF2-40B4-BE49-F238E27FC236}">
                <a16:creationId xmlns:a16="http://schemas.microsoft.com/office/drawing/2014/main" id="{A93141DC-AAC8-FA4D-BDB0-DD9C5D1E0010}"/>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2936741084"/>
      </p:ext>
    </p:extLst>
  </p:cSld>
  <p:clrMapOvr>
    <a:masterClrMapping/>
  </p:clrMapOvr>
  <mc:AlternateContent xmlns:mc="http://schemas.openxmlformats.org/markup-compatibility/2006" xmlns:p14="http://schemas.microsoft.com/office/powerpoint/2010/main">
    <mc:Choice Requires="p14">
      <p:transition spd="slow" p14:dur="2000" advTm="65313"/>
    </mc:Choice>
    <mc:Fallback xmlns="">
      <p:transition spd="slow" advTm="653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5"/>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102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5" fill="hold" display="0">
                  <p:stCondLst>
                    <p:cond delay="indefinite"/>
                  </p:stCondLst>
                  <p:endCondLst>
                    <p:cond evt="onStopAudio" delay="0">
                      <p:tgtEl>
                        <p:sldTgt/>
                      </p:tgtEl>
                    </p:cond>
                  </p:endCondLst>
                </p:cTn>
                <p:tgtEl>
                  <p:spTgt spid="4"/>
                </p:tgtEl>
              </p:cMediaNode>
            </p:audio>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1B019-7A7F-4AEE-A2A1-E9C794E0D56C}"/>
              </a:ext>
            </a:extLst>
          </p:cNvPr>
          <p:cNvSpPr>
            <a:spLocks noGrp="1"/>
          </p:cNvSpPr>
          <p:nvPr>
            <p:ph type="title"/>
          </p:nvPr>
        </p:nvSpPr>
        <p:spPr/>
        <p:txBody>
          <a:bodyPr/>
          <a:lstStyle/>
          <a:p>
            <a:r>
              <a:rPr lang="en-US" b="1" dirty="0">
                <a:latin typeface="+mn-lt"/>
              </a:rPr>
              <a:t>REM </a:t>
            </a:r>
            <a:r>
              <a:rPr lang="en-US" altLang="zh-CN" b="1" dirty="0">
                <a:latin typeface="+mn-lt"/>
              </a:rPr>
              <a:t>and creativity</a:t>
            </a:r>
            <a:endParaRPr lang="en-US" b="1" dirty="0">
              <a:latin typeface="+mn-lt"/>
            </a:endParaRPr>
          </a:p>
        </p:txBody>
      </p:sp>
      <p:sp>
        <p:nvSpPr>
          <p:cNvPr id="3" name="Content Placeholder 2">
            <a:extLst>
              <a:ext uri="{FF2B5EF4-FFF2-40B4-BE49-F238E27FC236}">
                <a16:creationId xmlns:a16="http://schemas.microsoft.com/office/drawing/2014/main" id="{79A40093-6E51-4E4B-8AD1-E77484E952CE}"/>
              </a:ext>
            </a:extLst>
          </p:cNvPr>
          <p:cNvSpPr>
            <a:spLocks noGrp="1"/>
          </p:cNvSpPr>
          <p:nvPr>
            <p:ph idx="1"/>
          </p:nvPr>
        </p:nvSpPr>
        <p:spPr/>
        <p:txBody>
          <a:bodyPr>
            <a:normAutofit/>
          </a:bodyPr>
          <a:lstStyle/>
          <a:p>
            <a:r>
              <a:rPr lang="en-US" dirty="0"/>
              <a:t>Integrate different information into a schema</a:t>
            </a:r>
          </a:p>
          <a:p>
            <a:r>
              <a:rPr lang="en-US" dirty="0"/>
              <a:t>Boost of creativity</a:t>
            </a:r>
          </a:p>
          <a:p>
            <a:pPr marL="0" indent="0">
              <a:buNone/>
            </a:pPr>
            <a:endParaRPr lang="en-US" dirty="0"/>
          </a:p>
          <a:p>
            <a:endParaRPr lang="en-US" dirty="0"/>
          </a:p>
          <a:p>
            <a:endParaRPr lang="en-US" dirty="0"/>
          </a:p>
        </p:txBody>
      </p:sp>
      <p:sp>
        <p:nvSpPr>
          <p:cNvPr id="6" name="矩形 5">
            <a:extLst>
              <a:ext uri="{FF2B5EF4-FFF2-40B4-BE49-F238E27FC236}">
                <a16:creationId xmlns:a16="http://schemas.microsoft.com/office/drawing/2014/main" id="{CDAE9223-CCCF-470B-8749-6E4E3831202D}"/>
              </a:ext>
            </a:extLst>
          </p:cNvPr>
          <p:cNvSpPr/>
          <p:nvPr/>
        </p:nvSpPr>
        <p:spPr>
          <a:xfrm>
            <a:off x="224675" y="221621"/>
            <a:ext cx="11382245" cy="6241366"/>
          </a:xfrm>
          <a:custGeom>
            <a:avLst/>
            <a:gdLst>
              <a:gd name="connsiteX0" fmla="*/ 0 w 11382245"/>
              <a:gd name="connsiteY0" fmla="*/ 0 h 6241366"/>
              <a:gd name="connsiteX1" fmla="*/ 599066 w 11382245"/>
              <a:gd name="connsiteY1" fmla="*/ 0 h 6241366"/>
              <a:gd name="connsiteX2" fmla="*/ 1198131 w 11382245"/>
              <a:gd name="connsiteY2" fmla="*/ 0 h 6241366"/>
              <a:gd name="connsiteX3" fmla="*/ 1797197 w 11382245"/>
              <a:gd name="connsiteY3" fmla="*/ 0 h 6241366"/>
              <a:gd name="connsiteX4" fmla="*/ 2282440 w 11382245"/>
              <a:gd name="connsiteY4" fmla="*/ 0 h 6241366"/>
              <a:gd name="connsiteX5" fmla="*/ 2540038 w 11382245"/>
              <a:gd name="connsiteY5" fmla="*/ 0 h 6241366"/>
              <a:gd name="connsiteX6" fmla="*/ 3025281 w 11382245"/>
              <a:gd name="connsiteY6" fmla="*/ 0 h 6241366"/>
              <a:gd name="connsiteX7" fmla="*/ 3282879 w 11382245"/>
              <a:gd name="connsiteY7" fmla="*/ 0 h 6241366"/>
              <a:gd name="connsiteX8" fmla="*/ 3995767 w 11382245"/>
              <a:gd name="connsiteY8" fmla="*/ 0 h 6241366"/>
              <a:gd name="connsiteX9" fmla="*/ 4822477 w 11382245"/>
              <a:gd name="connsiteY9" fmla="*/ 0 h 6241366"/>
              <a:gd name="connsiteX10" fmla="*/ 5193898 w 11382245"/>
              <a:gd name="connsiteY10" fmla="*/ 0 h 6241366"/>
              <a:gd name="connsiteX11" fmla="*/ 5679141 w 11382245"/>
              <a:gd name="connsiteY11" fmla="*/ 0 h 6241366"/>
              <a:gd name="connsiteX12" fmla="*/ 6505852 w 11382245"/>
              <a:gd name="connsiteY12" fmla="*/ 0 h 6241366"/>
              <a:gd name="connsiteX13" fmla="*/ 7104917 w 11382245"/>
              <a:gd name="connsiteY13" fmla="*/ 0 h 6241366"/>
              <a:gd name="connsiteX14" fmla="*/ 7817805 w 11382245"/>
              <a:gd name="connsiteY14" fmla="*/ 0 h 6241366"/>
              <a:gd name="connsiteX15" fmla="*/ 8189226 w 11382245"/>
              <a:gd name="connsiteY15" fmla="*/ 0 h 6241366"/>
              <a:gd name="connsiteX16" fmla="*/ 8674469 w 11382245"/>
              <a:gd name="connsiteY16" fmla="*/ 0 h 6241366"/>
              <a:gd name="connsiteX17" fmla="*/ 8932067 w 11382245"/>
              <a:gd name="connsiteY17" fmla="*/ 0 h 6241366"/>
              <a:gd name="connsiteX18" fmla="*/ 9758777 w 11382245"/>
              <a:gd name="connsiteY18" fmla="*/ 0 h 6241366"/>
              <a:gd name="connsiteX19" fmla="*/ 10471665 w 11382245"/>
              <a:gd name="connsiteY19" fmla="*/ 0 h 6241366"/>
              <a:gd name="connsiteX20" fmla="*/ 11382245 w 11382245"/>
              <a:gd name="connsiteY20" fmla="*/ 0 h 6241366"/>
              <a:gd name="connsiteX21" fmla="*/ 11382245 w 11382245"/>
              <a:gd name="connsiteY21" fmla="*/ 442570 h 6241366"/>
              <a:gd name="connsiteX22" fmla="*/ 11382245 w 11382245"/>
              <a:gd name="connsiteY22" fmla="*/ 1134794 h 6241366"/>
              <a:gd name="connsiteX23" fmla="*/ 11382245 w 11382245"/>
              <a:gd name="connsiteY23" fmla="*/ 1702191 h 6241366"/>
              <a:gd name="connsiteX24" fmla="*/ 11382245 w 11382245"/>
              <a:gd name="connsiteY24" fmla="*/ 2394415 h 6241366"/>
              <a:gd name="connsiteX25" fmla="*/ 11382245 w 11382245"/>
              <a:gd name="connsiteY25" fmla="*/ 2774571 h 6241366"/>
              <a:gd name="connsiteX26" fmla="*/ 11382245 w 11382245"/>
              <a:gd name="connsiteY26" fmla="*/ 3154727 h 6241366"/>
              <a:gd name="connsiteX27" fmla="*/ 11382245 w 11382245"/>
              <a:gd name="connsiteY27" fmla="*/ 3659710 h 6241366"/>
              <a:gd name="connsiteX28" fmla="*/ 11382245 w 11382245"/>
              <a:gd name="connsiteY28" fmla="*/ 4351934 h 6241366"/>
              <a:gd name="connsiteX29" fmla="*/ 11382245 w 11382245"/>
              <a:gd name="connsiteY29" fmla="*/ 4919331 h 6241366"/>
              <a:gd name="connsiteX30" fmla="*/ 11382245 w 11382245"/>
              <a:gd name="connsiteY30" fmla="*/ 5611555 h 6241366"/>
              <a:gd name="connsiteX31" fmla="*/ 11382245 w 11382245"/>
              <a:gd name="connsiteY31" fmla="*/ 6241366 h 6241366"/>
              <a:gd name="connsiteX32" fmla="*/ 10897002 w 11382245"/>
              <a:gd name="connsiteY32" fmla="*/ 6241366 h 6241366"/>
              <a:gd name="connsiteX33" fmla="*/ 10184114 w 11382245"/>
              <a:gd name="connsiteY33" fmla="*/ 6241366 h 6241366"/>
              <a:gd name="connsiteX34" fmla="*/ 9357404 w 11382245"/>
              <a:gd name="connsiteY34" fmla="*/ 6241366 h 6241366"/>
              <a:gd name="connsiteX35" fmla="*/ 9099805 w 11382245"/>
              <a:gd name="connsiteY35" fmla="*/ 6241366 h 6241366"/>
              <a:gd name="connsiteX36" fmla="*/ 8842207 w 11382245"/>
              <a:gd name="connsiteY36" fmla="*/ 6241366 h 6241366"/>
              <a:gd name="connsiteX37" fmla="*/ 8470787 w 11382245"/>
              <a:gd name="connsiteY37" fmla="*/ 6241366 h 6241366"/>
              <a:gd name="connsiteX38" fmla="*/ 7644076 w 11382245"/>
              <a:gd name="connsiteY38" fmla="*/ 6241366 h 6241366"/>
              <a:gd name="connsiteX39" fmla="*/ 6931188 w 11382245"/>
              <a:gd name="connsiteY39" fmla="*/ 6241366 h 6241366"/>
              <a:gd name="connsiteX40" fmla="*/ 6104478 w 11382245"/>
              <a:gd name="connsiteY40" fmla="*/ 6241366 h 6241366"/>
              <a:gd name="connsiteX41" fmla="*/ 5277767 w 11382245"/>
              <a:gd name="connsiteY41" fmla="*/ 6241366 h 6241366"/>
              <a:gd name="connsiteX42" fmla="*/ 4564879 w 11382245"/>
              <a:gd name="connsiteY42" fmla="*/ 6241366 h 6241366"/>
              <a:gd name="connsiteX43" fmla="*/ 4307281 w 11382245"/>
              <a:gd name="connsiteY43" fmla="*/ 6241366 h 6241366"/>
              <a:gd name="connsiteX44" fmla="*/ 3822038 w 11382245"/>
              <a:gd name="connsiteY44" fmla="*/ 6241366 h 6241366"/>
              <a:gd name="connsiteX45" fmla="*/ 3222973 w 11382245"/>
              <a:gd name="connsiteY45" fmla="*/ 6241366 h 6241366"/>
              <a:gd name="connsiteX46" fmla="*/ 2965374 w 11382245"/>
              <a:gd name="connsiteY46" fmla="*/ 6241366 h 6241366"/>
              <a:gd name="connsiteX47" fmla="*/ 2707776 w 11382245"/>
              <a:gd name="connsiteY47" fmla="*/ 6241366 h 6241366"/>
              <a:gd name="connsiteX48" fmla="*/ 1881066 w 11382245"/>
              <a:gd name="connsiteY48" fmla="*/ 6241366 h 6241366"/>
              <a:gd name="connsiteX49" fmla="*/ 1054355 w 11382245"/>
              <a:gd name="connsiteY49" fmla="*/ 6241366 h 6241366"/>
              <a:gd name="connsiteX50" fmla="*/ 569112 w 11382245"/>
              <a:gd name="connsiteY50" fmla="*/ 6241366 h 6241366"/>
              <a:gd name="connsiteX51" fmla="*/ 0 w 11382245"/>
              <a:gd name="connsiteY51" fmla="*/ 6241366 h 6241366"/>
              <a:gd name="connsiteX52" fmla="*/ 0 w 11382245"/>
              <a:gd name="connsiteY52" fmla="*/ 5549142 h 6241366"/>
              <a:gd name="connsiteX53" fmla="*/ 0 w 11382245"/>
              <a:gd name="connsiteY53" fmla="*/ 5044159 h 6241366"/>
              <a:gd name="connsiteX54" fmla="*/ 0 w 11382245"/>
              <a:gd name="connsiteY54" fmla="*/ 4414348 h 6241366"/>
              <a:gd name="connsiteX55" fmla="*/ 0 w 11382245"/>
              <a:gd name="connsiteY55" fmla="*/ 3722124 h 6241366"/>
              <a:gd name="connsiteX56" fmla="*/ 0 w 11382245"/>
              <a:gd name="connsiteY56" fmla="*/ 3279554 h 6241366"/>
              <a:gd name="connsiteX57" fmla="*/ 0 w 11382245"/>
              <a:gd name="connsiteY57" fmla="*/ 2836985 h 6241366"/>
              <a:gd name="connsiteX58" fmla="*/ 0 w 11382245"/>
              <a:gd name="connsiteY58" fmla="*/ 2394415 h 6241366"/>
              <a:gd name="connsiteX59" fmla="*/ 0 w 11382245"/>
              <a:gd name="connsiteY59" fmla="*/ 1764604 h 6241366"/>
              <a:gd name="connsiteX60" fmla="*/ 0 w 11382245"/>
              <a:gd name="connsiteY60" fmla="*/ 1072380 h 6241366"/>
              <a:gd name="connsiteX61" fmla="*/ 0 w 11382245"/>
              <a:gd name="connsiteY61" fmla="*/ 692224 h 6241366"/>
              <a:gd name="connsiteX62" fmla="*/ 0 w 11382245"/>
              <a:gd name="connsiteY62" fmla="*/ 0 h 62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1382245" h="6241366" extrusionOk="0">
                <a:moveTo>
                  <a:pt x="0" y="0"/>
                </a:moveTo>
                <a:cubicBezTo>
                  <a:pt x="197239" y="-69730"/>
                  <a:pt x="341605" y="67520"/>
                  <a:pt x="599066" y="0"/>
                </a:cubicBezTo>
                <a:cubicBezTo>
                  <a:pt x="856527" y="-67520"/>
                  <a:pt x="914737" y="32836"/>
                  <a:pt x="1198131" y="0"/>
                </a:cubicBezTo>
                <a:cubicBezTo>
                  <a:pt x="1481526" y="-32836"/>
                  <a:pt x="1549060" y="32951"/>
                  <a:pt x="1797197" y="0"/>
                </a:cubicBezTo>
                <a:cubicBezTo>
                  <a:pt x="2045334" y="-32951"/>
                  <a:pt x="2168754" y="1865"/>
                  <a:pt x="2282440" y="0"/>
                </a:cubicBezTo>
                <a:cubicBezTo>
                  <a:pt x="2396126" y="-1865"/>
                  <a:pt x="2437392" y="15827"/>
                  <a:pt x="2540038" y="0"/>
                </a:cubicBezTo>
                <a:cubicBezTo>
                  <a:pt x="2642684" y="-15827"/>
                  <a:pt x="2819388" y="53793"/>
                  <a:pt x="3025281" y="0"/>
                </a:cubicBezTo>
                <a:cubicBezTo>
                  <a:pt x="3231174" y="-53793"/>
                  <a:pt x="3163121" y="3508"/>
                  <a:pt x="3282879" y="0"/>
                </a:cubicBezTo>
                <a:cubicBezTo>
                  <a:pt x="3402637" y="-3508"/>
                  <a:pt x="3706496" y="40781"/>
                  <a:pt x="3995767" y="0"/>
                </a:cubicBezTo>
                <a:cubicBezTo>
                  <a:pt x="4285038" y="-40781"/>
                  <a:pt x="4436127" y="55187"/>
                  <a:pt x="4822477" y="0"/>
                </a:cubicBezTo>
                <a:cubicBezTo>
                  <a:pt x="5208827" y="-55187"/>
                  <a:pt x="5081285" y="14833"/>
                  <a:pt x="5193898" y="0"/>
                </a:cubicBezTo>
                <a:cubicBezTo>
                  <a:pt x="5306511" y="-14833"/>
                  <a:pt x="5505451" y="2151"/>
                  <a:pt x="5679141" y="0"/>
                </a:cubicBezTo>
                <a:cubicBezTo>
                  <a:pt x="5852831" y="-2151"/>
                  <a:pt x="6205232" y="54371"/>
                  <a:pt x="6505852" y="0"/>
                </a:cubicBezTo>
                <a:cubicBezTo>
                  <a:pt x="6806472" y="-54371"/>
                  <a:pt x="6866904" y="42161"/>
                  <a:pt x="7104917" y="0"/>
                </a:cubicBezTo>
                <a:cubicBezTo>
                  <a:pt x="7342930" y="-42161"/>
                  <a:pt x="7579517" y="34088"/>
                  <a:pt x="7817805" y="0"/>
                </a:cubicBezTo>
                <a:cubicBezTo>
                  <a:pt x="8056093" y="-34088"/>
                  <a:pt x="8022469" y="12063"/>
                  <a:pt x="8189226" y="0"/>
                </a:cubicBezTo>
                <a:cubicBezTo>
                  <a:pt x="8355983" y="-12063"/>
                  <a:pt x="8575216" y="8225"/>
                  <a:pt x="8674469" y="0"/>
                </a:cubicBezTo>
                <a:cubicBezTo>
                  <a:pt x="8773722" y="-8225"/>
                  <a:pt x="8876814" y="11130"/>
                  <a:pt x="8932067" y="0"/>
                </a:cubicBezTo>
                <a:cubicBezTo>
                  <a:pt x="8987320" y="-11130"/>
                  <a:pt x="9397250" y="97653"/>
                  <a:pt x="9758777" y="0"/>
                </a:cubicBezTo>
                <a:cubicBezTo>
                  <a:pt x="10120304" y="-97653"/>
                  <a:pt x="10207549" y="83280"/>
                  <a:pt x="10471665" y="0"/>
                </a:cubicBezTo>
                <a:cubicBezTo>
                  <a:pt x="10735781" y="-83280"/>
                  <a:pt x="11026534" y="97462"/>
                  <a:pt x="11382245" y="0"/>
                </a:cubicBezTo>
                <a:cubicBezTo>
                  <a:pt x="11391688" y="206717"/>
                  <a:pt x="11368122" y="239212"/>
                  <a:pt x="11382245" y="442570"/>
                </a:cubicBezTo>
                <a:cubicBezTo>
                  <a:pt x="11396368" y="645928"/>
                  <a:pt x="11302774" y="868423"/>
                  <a:pt x="11382245" y="1134794"/>
                </a:cubicBezTo>
                <a:cubicBezTo>
                  <a:pt x="11461716" y="1401165"/>
                  <a:pt x="11327128" y="1480000"/>
                  <a:pt x="11382245" y="1702191"/>
                </a:cubicBezTo>
                <a:cubicBezTo>
                  <a:pt x="11437362" y="1924382"/>
                  <a:pt x="11348376" y="2203542"/>
                  <a:pt x="11382245" y="2394415"/>
                </a:cubicBezTo>
                <a:cubicBezTo>
                  <a:pt x="11416114" y="2585288"/>
                  <a:pt x="11370029" y="2685785"/>
                  <a:pt x="11382245" y="2774571"/>
                </a:cubicBezTo>
                <a:cubicBezTo>
                  <a:pt x="11394461" y="2863357"/>
                  <a:pt x="11369204" y="3011640"/>
                  <a:pt x="11382245" y="3154727"/>
                </a:cubicBezTo>
                <a:cubicBezTo>
                  <a:pt x="11395286" y="3297814"/>
                  <a:pt x="11328787" y="3447822"/>
                  <a:pt x="11382245" y="3659710"/>
                </a:cubicBezTo>
                <a:cubicBezTo>
                  <a:pt x="11435703" y="3871598"/>
                  <a:pt x="11360094" y="4080006"/>
                  <a:pt x="11382245" y="4351934"/>
                </a:cubicBezTo>
                <a:cubicBezTo>
                  <a:pt x="11404396" y="4623862"/>
                  <a:pt x="11347789" y="4697038"/>
                  <a:pt x="11382245" y="4919331"/>
                </a:cubicBezTo>
                <a:cubicBezTo>
                  <a:pt x="11416701" y="5141624"/>
                  <a:pt x="11310612" y="5421947"/>
                  <a:pt x="11382245" y="5611555"/>
                </a:cubicBezTo>
                <a:cubicBezTo>
                  <a:pt x="11453878" y="5801163"/>
                  <a:pt x="11362490" y="5926845"/>
                  <a:pt x="11382245" y="6241366"/>
                </a:cubicBezTo>
                <a:cubicBezTo>
                  <a:pt x="11203386" y="6241508"/>
                  <a:pt x="11078946" y="6222687"/>
                  <a:pt x="10897002" y="6241366"/>
                </a:cubicBezTo>
                <a:cubicBezTo>
                  <a:pt x="10715058" y="6260045"/>
                  <a:pt x="10347779" y="6219992"/>
                  <a:pt x="10184114" y="6241366"/>
                </a:cubicBezTo>
                <a:cubicBezTo>
                  <a:pt x="10020449" y="6262740"/>
                  <a:pt x="9588907" y="6187008"/>
                  <a:pt x="9357404" y="6241366"/>
                </a:cubicBezTo>
                <a:cubicBezTo>
                  <a:pt x="9125901" y="6295724"/>
                  <a:pt x="9174371" y="6215494"/>
                  <a:pt x="9099805" y="6241366"/>
                </a:cubicBezTo>
                <a:cubicBezTo>
                  <a:pt x="9025239" y="6267238"/>
                  <a:pt x="8904099" y="6212790"/>
                  <a:pt x="8842207" y="6241366"/>
                </a:cubicBezTo>
                <a:cubicBezTo>
                  <a:pt x="8780315" y="6269942"/>
                  <a:pt x="8556129" y="6228188"/>
                  <a:pt x="8470787" y="6241366"/>
                </a:cubicBezTo>
                <a:cubicBezTo>
                  <a:pt x="8385445" y="6254544"/>
                  <a:pt x="8056976" y="6147363"/>
                  <a:pt x="7644076" y="6241366"/>
                </a:cubicBezTo>
                <a:cubicBezTo>
                  <a:pt x="7231176" y="6335369"/>
                  <a:pt x="7161042" y="6197288"/>
                  <a:pt x="6931188" y="6241366"/>
                </a:cubicBezTo>
                <a:cubicBezTo>
                  <a:pt x="6701334" y="6285444"/>
                  <a:pt x="6475699" y="6174425"/>
                  <a:pt x="6104478" y="6241366"/>
                </a:cubicBezTo>
                <a:cubicBezTo>
                  <a:pt x="5733257" y="6308307"/>
                  <a:pt x="5563539" y="6227334"/>
                  <a:pt x="5277767" y="6241366"/>
                </a:cubicBezTo>
                <a:cubicBezTo>
                  <a:pt x="4991995" y="6255398"/>
                  <a:pt x="4806459" y="6163232"/>
                  <a:pt x="4564879" y="6241366"/>
                </a:cubicBezTo>
                <a:cubicBezTo>
                  <a:pt x="4323299" y="6319500"/>
                  <a:pt x="4404750" y="6213564"/>
                  <a:pt x="4307281" y="6241366"/>
                </a:cubicBezTo>
                <a:cubicBezTo>
                  <a:pt x="4209812" y="6269168"/>
                  <a:pt x="3941470" y="6217694"/>
                  <a:pt x="3822038" y="6241366"/>
                </a:cubicBezTo>
                <a:cubicBezTo>
                  <a:pt x="3702606" y="6265038"/>
                  <a:pt x="3416966" y="6236196"/>
                  <a:pt x="3222973" y="6241366"/>
                </a:cubicBezTo>
                <a:cubicBezTo>
                  <a:pt x="3028980" y="6246536"/>
                  <a:pt x="3071653" y="6223582"/>
                  <a:pt x="2965374" y="6241366"/>
                </a:cubicBezTo>
                <a:cubicBezTo>
                  <a:pt x="2859095" y="6259150"/>
                  <a:pt x="2761713" y="6218037"/>
                  <a:pt x="2707776" y="6241366"/>
                </a:cubicBezTo>
                <a:cubicBezTo>
                  <a:pt x="2653839" y="6264695"/>
                  <a:pt x="2210526" y="6169085"/>
                  <a:pt x="1881066" y="6241366"/>
                </a:cubicBezTo>
                <a:cubicBezTo>
                  <a:pt x="1551606" y="6313647"/>
                  <a:pt x="1269513" y="6180550"/>
                  <a:pt x="1054355" y="6241366"/>
                </a:cubicBezTo>
                <a:cubicBezTo>
                  <a:pt x="839197" y="6302182"/>
                  <a:pt x="745717" y="6231270"/>
                  <a:pt x="569112" y="6241366"/>
                </a:cubicBezTo>
                <a:cubicBezTo>
                  <a:pt x="392507" y="6251462"/>
                  <a:pt x="156365" y="6229635"/>
                  <a:pt x="0" y="6241366"/>
                </a:cubicBezTo>
                <a:cubicBezTo>
                  <a:pt x="-441" y="6011303"/>
                  <a:pt x="82471" y="5735999"/>
                  <a:pt x="0" y="5549142"/>
                </a:cubicBezTo>
                <a:cubicBezTo>
                  <a:pt x="-82471" y="5362285"/>
                  <a:pt x="2069" y="5246049"/>
                  <a:pt x="0" y="5044159"/>
                </a:cubicBezTo>
                <a:cubicBezTo>
                  <a:pt x="-2069" y="4842269"/>
                  <a:pt x="48839" y="4636707"/>
                  <a:pt x="0" y="4414348"/>
                </a:cubicBezTo>
                <a:cubicBezTo>
                  <a:pt x="-48839" y="4191989"/>
                  <a:pt x="41525" y="4007738"/>
                  <a:pt x="0" y="3722124"/>
                </a:cubicBezTo>
                <a:cubicBezTo>
                  <a:pt x="-41525" y="3436510"/>
                  <a:pt x="31294" y="3489637"/>
                  <a:pt x="0" y="3279554"/>
                </a:cubicBezTo>
                <a:cubicBezTo>
                  <a:pt x="-31294" y="3069471"/>
                  <a:pt x="51003" y="3022640"/>
                  <a:pt x="0" y="2836985"/>
                </a:cubicBezTo>
                <a:cubicBezTo>
                  <a:pt x="-51003" y="2651330"/>
                  <a:pt x="41438" y="2547620"/>
                  <a:pt x="0" y="2394415"/>
                </a:cubicBezTo>
                <a:cubicBezTo>
                  <a:pt x="-41438" y="2241210"/>
                  <a:pt x="72593" y="1907106"/>
                  <a:pt x="0" y="1764604"/>
                </a:cubicBezTo>
                <a:cubicBezTo>
                  <a:pt x="-72593" y="1622102"/>
                  <a:pt x="14819" y="1374467"/>
                  <a:pt x="0" y="1072380"/>
                </a:cubicBezTo>
                <a:cubicBezTo>
                  <a:pt x="-14819" y="770293"/>
                  <a:pt x="36220" y="829269"/>
                  <a:pt x="0" y="692224"/>
                </a:cubicBezTo>
                <a:cubicBezTo>
                  <a:pt x="-36220" y="555179"/>
                  <a:pt x="82635" y="213391"/>
                  <a:pt x="0" y="0"/>
                </a:cubicBezTo>
                <a:close/>
              </a:path>
            </a:pathLst>
          </a:custGeom>
          <a:noFill/>
          <a:ln w="76200">
            <a:solidFill>
              <a:schemeClr val="accent1">
                <a:lumMod val="40000"/>
                <a:lumOff val="60000"/>
              </a:schemeClr>
            </a:solidFill>
            <a:extLst>
              <a:ext uri="{C807C97D-BFC1-408E-A445-0C87EB9F89A2}">
                <ask:lineSketchStyleProps xmlns:ask="http://schemas.microsoft.com/office/drawing/2018/sketchyshapes" sd="65703845">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7" name="图片 6" descr="卡通画&#10;&#10;描述已自动生成">
            <a:extLst>
              <a:ext uri="{FF2B5EF4-FFF2-40B4-BE49-F238E27FC236}">
                <a16:creationId xmlns:a16="http://schemas.microsoft.com/office/drawing/2014/main" id="{DC6FEA3A-AA48-4B0C-8A60-3C7DEB57F467}"/>
              </a:ext>
            </a:extLst>
          </p:cNvPr>
          <p:cNvPicPr>
            <a:picLocks noChangeAspect="1"/>
          </p:cNvPicPr>
          <p:nvPr/>
        </p:nvPicPr>
        <p:blipFill rotWithShape="1">
          <a:blip r:embed="rId6"/>
          <a:srcRect l="2461"/>
          <a:stretch/>
        </p:blipFill>
        <p:spPr>
          <a:xfrm>
            <a:off x="10226804" y="5144052"/>
            <a:ext cx="1740521" cy="1492327"/>
          </a:xfrm>
          <a:prstGeom prst="rect">
            <a:avLst/>
          </a:prstGeom>
        </p:spPr>
      </p:pic>
      <p:sp>
        <p:nvSpPr>
          <p:cNvPr id="8" name="流程图: 接点 7">
            <a:extLst>
              <a:ext uri="{FF2B5EF4-FFF2-40B4-BE49-F238E27FC236}">
                <a16:creationId xmlns:a16="http://schemas.microsoft.com/office/drawing/2014/main" id="{C2388C86-0070-4D14-8580-4B5E5F2C0B44}"/>
              </a:ext>
            </a:extLst>
          </p:cNvPr>
          <p:cNvSpPr/>
          <p:nvPr/>
        </p:nvSpPr>
        <p:spPr>
          <a:xfrm>
            <a:off x="9953831" y="627859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流程图: 接点 8">
            <a:extLst>
              <a:ext uri="{FF2B5EF4-FFF2-40B4-BE49-F238E27FC236}">
                <a16:creationId xmlns:a16="http://schemas.microsoft.com/office/drawing/2014/main" id="{FD1E7F11-C7BF-4D86-AA46-090DD1D0DE0B}"/>
              </a:ext>
            </a:extLst>
          </p:cNvPr>
          <p:cNvSpPr/>
          <p:nvPr/>
        </p:nvSpPr>
        <p:spPr>
          <a:xfrm>
            <a:off x="11451650" y="4859044"/>
            <a:ext cx="306014" cy="328129"/>
          </a:xfrm>
          <a:prstGeom prst="flowChartConnector">
            <a:avLst/>
          </a:prstGeom>
          <a:solidFill>
            <a:srgbClr val="B4C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4" name="Audio 3">
            <a:hlinkClick r:id="" action="ppaction://media"/>
            <a:extLst>
              <a:ext uri="{FF2B5EF4-FFF2-40B4-BE49-F238E27FC236}">
                <a16:creationId xmlns:a16="http://schemas.microsoft.com/office/drawing/2014/main" id="{D3CEF799-84EC-FD47-8E67-94C8856BD8E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767950605"/>
      </p:ext>
    </p:extLst>
  </p:cSld>
  <p:clrMapOvr>
    <a:masterClrMapping/>
  </p:clrMapOvr>
  <mc:AlternateContent xmlns:mc="http://schemas.openxmlformats.org/markup-compatibility/2006" xmlns:p14="http://schemas.microsoft.com/office/powerpoint/2010/main">
    <mc:Choice Requires="p14">
      <p:transition spd="slow" p14:dur="2000" advTm="22124"/>
    </mc:Choice>
    <mc:Fallback xmlns="">
      <p:transition spd="slow" advTm="221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4"/>
                </p:tgtEl>
              </p:cMediaNode>
            </p:audio>
          </p:childTnLst>
        </p:cTn>
      </p:par>
    </p:tnLst>
    <p:bldLst>
      <p:bldP spid="3" grpId="0" uiExpand="1"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7.7|2.1|2.2|8.5|1|15.6|6.9"/>
</p:tagLst>
</file>

<file path=ppt/tags/tag2.xml><?xml version="1.0" encoding="utf-8"?>
<p:tagLst xmlns:a="http://schemas.openxmlformats.org/drawingml/2006/main" xmlns:r="http://schemas.openxmlformats.org/officeDocument/2006/relationships" xmlns:p="http://schemas.openxmlformats.org/presentationml/2006/main">
  <p:tag name="TIMING" val="|13"/>
</p:tagLst>
</file>

<file path=ppt/tags/tag3.xml><?xml version="1.0" encoding="utf-8"?>
<p:tagLst xmlns:a="http://schemas.openxmlformats.org/drawingml/2006/main" xmlns:r="http://schemas.openxmlformats.org/officeDocument/2006/relationships" xmlns:p="http://schemas.openxmlformats.org/presentationml/2006/main">
  <p:tag name="TIMING" val="|9.7|5.9"/>
</p:tagLst>
</file>

<file path=ppt/tags/tag4.xml><?xml version="1.0" encoding="utf-8"?>
<p:tagLst xmlns:a="http://schemas.openxmlformats.org/drawingml/2006/main" xmlns:r="http://schemas.openxmlformats.org/officeDocument/2006/relationships" xmlns:p="http://schemas.openxmlformats.org/presentationml/2006/main">
  <p:tag name="TIMING" val="|13.9|0.3|3.2|3.3"/>
</p:tagLst>
</file>

<file path=ppt/tags/tag5.xml><?xml version="1.0" encoding="utf-8"?>
<p:tagLst xmlns:a="http://schemas.openxmlformats.org/drawingml/2006/main" xmlns:r="http://schemas.openxmlformats.org/officeDocument/2006/relationships" xmlns:p="http://schemas.openxmlformats.org/presentationml/2006/main">
  <p:tag name="TIMING" val="|11|4.9|4.7|3.9|12.8|11.1|5.7"/>
</p:tagLst>
</file>

<file path=ppt/tags/tag6.xml><?xml version="1.0" encoding="utf-8"?>
<p:tagLst xmlns:a="http://schemas.openxmlformats.org/drawingml/2006/main" xmlns:r="http://schemas.openxmlformats.org/officeDocument/2006/relationships" xmlns:p="http://schemas.openxmlformats.org/presentationml/2006/main">
  <p:tag name="TIMING" val="|10.3"/>
</p:tagLst>
</file>

<file path=ppt/tags/tag7.xml><?xml version="1.0" encoding="utf-8"?>
<p:tagLst xmlns:a="http://schemas.openxmlformats.org/drawingml/2006/main" xmlns:r="http://schemas.openxmlformats.org/officeDocument/2006/relationships" xmlns:p="http://schemas.openxmlformats.org/presentationml/2006/main">
  <p:tag name="TIMING" val="|8.5|20.5"/>
</p:tagLst>
</file>

<file path=ppt/tags/tag8.xml><?xml version="1.0" encoding="utf-8"?>
<p:tagLst xmlns:a="http://schemas.openxmlformats.org/drawingml/2006/main" xmlns:r="http://schemas.openxmlformats.org/officeDocument/2006/relationships" xmlns:p="http://schemas.openxmlformats.org/presentationml/2006/main">
  <p:tag name="TIMING" val="|4.3|10.5|0.8|8.2|1|30.2|20.5|30.4"/>
</p:tagLst>
</file>

<file path=ppt/tags/tag9.xml><?xml version="1.0" encoding="utf-8"?>
<p:tagLst xmlns:a="http://schemas.openxmlformats.org/drawingml/2006/main" xmlns:r="http://schemas.openxmlformats.org/officeDocument/2006/relationships" xmlns:p="http://schemas.openxmlformats.org/presentationml/2006/main">
  <p:tag name="TIMING" val="|5|7.4|4.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665</TotalTime>
  <Words>779</Words>
  <Application>Microsoft Macintosh PowerPoint</Application>
  <PresentationFormat>宽屏</PresentationFormat>
  <Paragraphs>105</Paragraphs>
  <Slides>15</Slides>
  <Notes>11</Notes>
  <HiddenSlides>0</HiddenSlides>
  <MMClips>15</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等线</vt:lpstr>
      <vt:lpstr>BlinkMacSystemFont</vt:lpstr>
      <vt:lpstr>Amasis MT Pro Black</vt:lpstr>
      <vt:lpstr>Arial</vt:lpstr>
      <vt:lpstr>Calibri</vt:lpstr>
      <vt:lpstr>Calibri Light</vt:lpstr>
      <vt:lpstr>Gabriola</vt:lpstr>
      <vt:lpstr>Office Theme</vt:lpstr>
      <vt:lpstr>Question time!</vt:lpstr>
      <vt:lpstr>Stages of Sleep</vt:lpstr>
      <vt:lpstr>Non-rapid eye movement, NREM</vt:lpstr>
      <vt:lpstr>The Characteristics &amp; Stages of NREM Sleep</vt:lpstr>
      <vt:lpstr>The Characteristics &amp; Stages of NREM Sleep</vt:lpstr>
      <vt:lpstr>The Characteristics &amp; Stages of NREM Sleep</vt:lpstr>
      <vt:lpstr>The importance of NREM sleep</vt:lpstr>
      <vt:lpstr>REM</vt:lpstr>
      <vt:lpstr>REM and creativity</vt:lpstr>
      <vt:lpstr>REM and creativity</vt:lpstr>
      <vt:lpstr>How to improve your sleep</vt:lpstr>
      <vt:lpstr>Take home message</vt:lpstr>
      <vt:lpstr>Reference</vt:lpstr>
      <vt:lpstr>Image Credits</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Wu, Lanqi</dc:creator>
  <cp:lastModifiedBy>Cui, Jiajun</cp:lastModifiedBy>
  <cp:revision>28</cp:revision>
  <dcterms:created xsi:type="dcterms:W3CDTF">2021-11-28T02:20:18Z</dcterms:created>
  <dcterms:modified xsi:type="dcterms:W3CDTF">2021-12-09T13:14:51Z</dcterms:modified>
</cp:coreProperties>
</file>